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42"/>
  </p:notesMasterIdLst>
  <p:handoutMasterIdLst>
    <p:handoutMasterId r:id="rId43"/>
  </p:handoutMasterIdLst>
  <p:sldIdLst>
    <p:sldId id="303" r:id="rId5"/>
    <p:sldId id="293" r:id="rId6"/>
    <p:sldId id="294" r:id="rId7"/>
    <p:sldId id="295" r:id="rId8"/>
    <p:sldId id="296" r:id="rId9"/>
    <p:sldId id="256" r:id="rId10"/>
    <p:sldId id="280" r:id="rId11"/>
    <p:sldId id="260" r:id="rId12"/>
    <p:sldId id="259" r:id="rId13"/>
    <p:sldId id="269" r:id="rId14"/>
    <p:sldId id="271" r:id="rId15"/>
    <p:sldId id="268" r:id="rId16"/>
    <p:sldId id="274" r:id="rId17"/>
    <p:sldId id="277" r:id="rId18"/>
    <p:sldId id="261" r:id="rId19"/>
    <p:sldId id="286" r:id="rId20"/>
    <p:sldId id="276" r:id="rId21"/>
    <p:sldId id="275" r:id="rId22"/>
    <p:sldId id="278" r:id="rId23"/>
    <p:sldId id="285" r:id="rId24"/>
    <p:sldId id="290" r:id="rId25"/>
    <p:sldId id="291" r:id="rId26"/>
    <p:sldId id="289" r:id="rId27"/>
    <p:sldId id="279" r:id="rId28"/>
    <p:sldId id="281" r:id="rId29"/>
    <p:sldId id="266" r:id="rId30"/>
    <p:sldId id="282" r:id="rId31"/>
    <p:sldId id="283" r:id="rId32"/>
    <p:sldId id="267" r:id="rId33"/>
    <p:sldId id="258" r:id="rId34"/>
    <p:sldId id="292" r:id="rId35"/>
    <p:sldId id="297" r:id="rId36"/>
    <p:sldId id="298" r:id="rId37"/>
    <p:sldId id="299" r:id="rId38"/>
    <p:sldId id="300" r:id="rId39"/>
    <p:sldId id="301" r:id="rId40"/>
    <p:sldId id="302" r:id="rId41"/>
  </p:sldIdLst>
  <p:sldSz cx="12192000" cy="6858000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41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1CDF66-40EB-55B5-78CF-98149818AC7D}" name="Hilde Svenning" initials="HS" userId="S::hilde@kupa.no::1834046d-a4d4-4c5d-9513-a46286c5a4d1" providerId="AD"/>
  <p188:author id="{77B88E88-A798-3A1D-D25C-506A32F931D0}" name="Line Backer-Grøndahl" initials="LBG" userId="S::line@kupa.no::ea669622-2562-4359-a5c9-6f1e2ad4b2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1850"/>
    <a:srgbClr val="753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49" autoAdjust="0"/>
  </p:normalViewPr>
  <p:slideViewPr>
    <p:cSldViewPr snapToGrid="0" snapToObjects="1" showGuides="1">
      <p:cViewPr varScale="1">
        <p:scale>
          <a:sx n="69" d="100"/>
          <a:sy n="69" d="100"/>
        </p:scale>
        <p:origin x="738" y="66"/>
      </p:cViewPr>
      <p:guideLst>
        <p:guide orient="horz" pos="663"/>
        <p:guide pos="4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48" Type="http://schemas.microsoft.com/office/2018/10/relationships/authors" Target="author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svg"/><Relationship Id="rId1" Type="http://schemas.openxmlformats.org/officeDocument/2006/relationships/image" Target="../media/image11.png"/><Relationship Id="rId6" Type="http://schemas.openxmlformats.org/officeDocument/2006/relationships/image" Target="../media/image19.svg"/><Relationship Id="rId5" Type="http://schemas.openxmlformats.org/officeDocument/2006/relationships/image" Target="../media/image13.png"/><Relationship Id="rId4" Type="http://schemas.openxmlformats.org/officeDocument/2006/relationships/image" Target="../media/image1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svg"/><Relationship Id="rId1" Type="http://schemas.openxmlformats.org/officeDocument/2006/relationships/image" Target="../media/image11.png"/><Relationship Id="rId6" Type="http://schemas.openxmlformats.org/officeDocument/2006/relationships/image" Target="../media/image19.svg"/><Relationship Id="rId5" Type="http://schemas.openxmlformats.org/officeDocument/2006/relationships/image" Target="../media/image13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813E1-1A7A-474B-A26B-36684F09B2BA}" type="doc">
      <dgm:prSet loTypeId="urn:microsoft.com/office/officeart/2005/8/layout/hierarchy4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b-NO"/>
        </a:p>
      </dgm:t>
    </dgm:pt>
    <dgm:pt modelId="{D0C1DA9B-5D33-4F03-AFA8-2F3C7BAA310F}">
      <dgm:prSet custT="1"/>
      <dgm:spPr/>
      <dgm:t>
        <a:bodyPr/>
        <a:lstStyle/>
        <a:p>
          <a:r>
            <a:rPr lang="nb-NO" sz="1400" b="1" dirty="0"/>
            <a:t>Effektmål: </a:t>
          </a:r>
          <a:r>
            <a:rPr lang="nb-NO" sz="1400" dirty="0"/>
            <a:t>At eksisterende og nytt næringsliv får gode og forutsigbare rammevilkår for bærekraftig vekst og utvikling gjennom målrettet tilrettelegging og god service. Dette skal skje ved at Longyearbyen lokalstyre sin evne til å arbeide utviklingsrettet styrkes.</a:t>
          </a:r>
        </a:p>
      </dgm:t>
    </dgm:pt>
    <dgm:pt modelId="{11A342FA-31AE-419C-8EFD-A5260110D10F}" type="parTrans" cxnId="{32283942-F370-4CA4-9B99-5CC2F4BCF75A}">
      <dgm:prSet/>
      <dgm:spPr/>
      <dgm:t>
        <a:bodyPr/>
        <a:lstStyle/>
        <a:p>
          <a:endParaRPr lang="nb-NO" sz="1400"/>
        </a:p>
      </dgm:t>
    </dgm:pt>
    <dgm:pt modelId="{0E65C5FE-65BC-4DF4-90B7-6DA46F0A1142}" type="sibTrans" cxnId="{32283942-F370-4CA4-9B99-5CC2F4BCF75A}">
      <dgm:prSet/>
      <dgm:spPr/>
      <dgm:t>
        <a:bodyPr/>
        <a:lstStyle/>
        <a:p>
          <a:endParaRPr lang="nb-NO" sz="1400"/>
        </a:p>
      </dgm:t>
    </dgm:pt>
    <dgm:pt modelId="{3ACAFF90-99FB-4ECC-9181-E8D09D7CC058}">
      <dgm:prSet custT="1"/>
      <dgm:spPr/>
      <dgm:t>
        <a:bodyPr/>
        <a:lstStyle/>
        <a:p>
          <a:r>
            <a:rPr lang="nb-NO" sz="1400" b="1" dirty="0"/>
            <a:t>Resultatmål: </a:t>
          </a:r>
          <a:r>
            <a:rPr lang="nb-NO" sz="1400" dirty="0"/>
            <a:t>Å styrke Longyearbyen lokalstyre som tilrettelegger og samarbeidspartner for lokalt næringsliv. Herunder gjennomføre tiltak som bidrar til:</a:t>
          </a:r>
        </a:p>
      </dgm:t>
    </dgm:pt>
    <dgm:pt modelId="{04185175-743E-4F48-9251-5FA1C091E451}" type="parTrans" cxnId="{62983F96-2821-47D2-A2CE-FC7225266EA8}">
      <dgm:prSet/>
      <dgm:spPr/>
      <dgm:t>
        <a:bodyPr/>
        <a:lstStyle/>
        <a:p>
          <a:endParaRPr lang="nb-NO" sz="1400"/>
        </a:p>
      </dgm:t>
    </dgm:pt>
    <dgm:pt modelId="{659A88B8-A6CE-4955-9463-E275FB93345D}" type="sibTrans" cxnId="{62983F96-2821-47D2-A2CE-FC7225266EA8}">
      <dgm:prSet/>
      <dgm:spPr/>
      <dgm:t>
        <a:bodyPr/>
        <a:lstStyle/>
        <a:p>
          <a:endParaRPr lang="nb-NO" sz="1400"/>
        </a:p>
      </dgm:t>
    </dgm:pt>
    <dgm:pt modelId="{88B5C63F-8D78-4D75-AD00-BB4B1D38717C}">
      <dgm:prSet custT="1"/>
      <dgm:spPr/>
      <dgm:t>
        <a:bodyPr/>
        <a:lstStyle/>
        <a:p>
          <a:r>
            <a:rPr lang="nb-NO" sz="1400"/>
            <a:t>At næringslivets tilfredshet med lokalstyre sin service forbedres</a:t>
          </a:r>
        </a:p>
      </dgm:t>
    </dgm:pt>
    <dgm:pt modelId="{760E6678-E847-4E54-B2E2-8CDD8B379974}" type="parTrans" cxnId="{3E5C0FCD-F6A6-49CA-B09E-B721FD0D1AB9}">
      <dgm:prSet/>
      <dgm:spPr/>
      <dgm:t>
        <a:bodyPr/>
        <a:lstStyle/>
        <a:p>
          <a:endParaRPr lang="nb-NO" sz="1400"/>
        </a:p>
      </dgm:t>
    </dgm:pt>
    <dgm:pt modelId="{7D2F5296-C5A6-4648-A254-1C2AB5CE5182}" type="sibTrans" cxnId="{3E5C0FCD-F6A6-49CA-B09E-B721FD0D1AB9}">
      <dgm:prSet/>
      <dgm:spPr/>
      <dgm:t>
        <a:bodyPr/>
        <a:lstStyle/>
        <a:p>
          <a:endParaRPr lang="nb-NO" sz="1400"/>
        </a:p>
      </dgm:t>
    </dgm:pt>
    <dgm:pt modelId="{C090A1E2-2ED9-438F-B943-326082226585}">
      <dgm:prSet custT="1"/>
      <dgm:spPr/>
      <dgm:t>
        <a:bodyPr/>
        <a:lstStyle/>
        <a:p>
          <a:r>
            <a:rPr lang="nb-NO" sz="1400"/>
            <a:t>Å etablere strukturer for samarbeid mellom lokalstyre og næringsliv</a:t>
          </a:r>
        </a:p>
      </dgm:t>
    </dgm:pt>
    <dgm:pt modelId="{6D819B8D-746C-4A1C-BCC6-549C84ADB4B0}" type="parTrans" cxnId="{2D6A3AA8-10DA-4A1D-AB92-505FFD521B21}">
      <dgm:prSet/>
      <dgm:spPr/>
      <dgm:t>
        <a:bodyPr/>
        <a:lstStyle/>
        <a:p>
          <a:endParaRPr lang="nb-NO" sz="1400"/>
        </a:p>
      </dgm:t>
    </dgm:pt>
    <dgm:pt modelId="{DF111302-7B92-41BE-A216-C325350E3E67}" type="sibTrans" cxnId="{2D6A3AA8-10DA-4A1D-AB92-505FFD521B21}">
      <dgm:prSet/>
      <dgm:spPr/>
      <dgm:t>
        <a:bodyPr/>
        <a:lstStyle/>
        <a:p>
          <a:endParaRPr lang="nb-NO" sz="1400"/>
        </a:p>
      </dgm:t>
    </dgm:pt>
    <dgm:pt modelId="{8BE9EE41-781B-426A-83F3-E220ED563C2C}">
      <dgm:prSet custT="1"/>
      <dgm:spPr/>
      <dgm:t>
        <a:bodyPr/>
        <a:lstStyle/>
        <a:p>
          <a:r>
            <a:rPr lang="nb-NO" sz="1400"/>
            <a:t>At kontinuerlig forbedring på området blir en integrert del av lokalstyre sin drift</a:t>
          </a:r>
        </a:p>
      </dgm:t>
    </dgm:pt>
    <dgm:pt modelId="{AFB0E164-544F-4EC2-81B7-243D3C8E1D29}" type="parTrans" cxnId="{A224A9B2-533E-4F80-8033-83967558DE32}">
      <dgm:prSet/>
      <dgm:spPr/>
      <dgm:t>
        <a:bodyPr/>
        <a:lstStyle/>
        <a:p>
          <a:endParaRPr lang="nb-NO" sz="1400"/>
        </a:p>
      </dgm:t>
    </dgm:pt>
    <dgm:pt modelId="{28B3DF59-9428-47B6-92C0-616C646A8F7D}" type="sibTrans" cxnId="{A224A9B2-533E-4F80-8033-83967558DE32}">
      <dgm:prSet/>
      <dgm:spPr/>
      <dgm:t>
        <a:bodyPr/>
        <a:lstStyle/>
        <a:p>
          <a:endParaRPr lang="nb-NO" sz="1400"/>
        </a:p>
      </dgm:t>
    </dgm:pt>
    <dgm:pt modelId="{F437DE62-294F-4D30-B508-8B375218287E}" type="pres">
      <dgm:prSet presAssocID="{DDB813E1-1A7A-474B-A26B-36684F09B2B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C88B174D-2923-4D43-B86B-73E7A6B64F5A}" type="pres">
      <dgm:prSet presAssocID="{D0C1DA9B-5D33-4F03-AFA8-2F3C7BAA310F}" presName="vertOne" presStyleCnt="0"/>
      <dgm:spPr/>
    </dgm:pt>
    <dgm:pt modelId="{0475FF40-907B-4FEA-A9EE-7003FD691346}" type="pres">
      <dgm:prSet presAssocID="{D0C1DA9B-5D33-4F03-AFA8-2F3C7BAA310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9B6EC0F-81ED-4588-B2D4-FF236EC324FE}" type="pres">
      <dgm:prSet presAssocID="{D0C1DA9B-5D33-4F03-AFA8-2F3C7BAA310F}" presName="parTransOne" presStyleCnt="0"/>
      <dgm:spPr/>
    </dgm:pt>
    <dgm:pt modelId="{88E21721-69CB-4CB0-8BA8-DE909210ACDD}" type="pres">
      <dgm:prSet presAssocID="{D0C1DA9B-5D33-4F03-AFA8-2F3C7BAA310F}" presName="horzOne" presStyleCnt="0"/>
      <dgm:spPr/>
    </dgm:pt>
    <dgm:pt modelId="{2F123219-2AB7-4B6F-B85E-6B6E422B0B46}" type="pres">
      <dgm:prSet presAssocID="{3ACAFF90-99FB-4ECC-9181-E8D09D7CC058}" presName="vertTwo" presStyleCnt="0"/>
      <dgm:spPr/>
    </dgm:pt>
    <dgm:pt modelId="{E7B56784-0B93-4984-B995-9CE777AC26D3}" type="pres">
      <dgm:prSet presAssocID="{3ACAFF90-99FB-4ECC-9181-E8D09D7CC058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027F96A-31C2-4499-84C8-8C1CC39E7D12}" type="pres">
      <dgm:prSet presAssocID="{3ACAFF90-99FB-4ECC-9181-E8D09D7CC058}" presName="parTransTwo" presStyleCnt="0"/>
      <dgm:spPr/>
    </dgm:pt>
    <dgm:pt modelId="{B53469C2-431A-42BE-8EAE-A1EE8B0F8318}" type="pres">
      <dgm:prSet presAssocID="{3ACAFF90-99FB-4ECC-9181-E8D09D7CC058}" presName="horzTwo" presStyleCnt="0"/>
      <dgm:spPr/>
    </dgm:pt>
    <dgm:pt modelId="{EB3E5A1C-8779-43C7-8AE8-8CD4D1536FA2}" type="pres">
      <dgm:prSet presAssocID="{88B5C63F-8D78-4D75-AD00-BB4B1D38717C}" presName="vertThree" presStyleCnt="0"/>
      <dgm:spPr/>
    </dgm:pt>
    <dgm:pt modelId="{CBE6E4B9-3EBE-40D5-96E7-204A9D33A5CA}" type="pres">
      <dgm:prSet presAssocID="{88B5C63F-8D78-4D75-AD00-BB4B1D38717C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3C0930C-DDA6-49CF-BF48-6B000EB49C28}" type="pres">
      <dgm:prSet presAssocID="{88B5C63F-8D78-4D75-AD00-BB4B1D38717C}" presName="horzThree" presStyleCnt="0"/>
      <dgm:spPr/>
    </dgm:pt>
    <dgm:pt modelId="{B4453D44-5F59-40AC-92E4-9C7E7A48BD3F}" type="pres">
      <dgm:prSet presAssocID="{7D2F5296-C5A6-4648-A254-1C2AB5CE5182}" presName="sibSpaceThree" presStyleCnt="0"/>
      <dgm:spPr/>
    </dgm:pt>
    <dgm:pt modelId="{696DA57E-B413-4055-9035-2050C0F2D7CC}" type="pres">
      <dgm:prSet presAssocID="{C090A1E2-2ED9-438F-B943-326082226585}" presName="vertThree" presStyleCnt="0"/>
      <dgm:spPr/>
    </dgm:pt>
    <dgm:pt modelId="{711DFE78-3889-4FB3-8092-7443AD08053C}" type="pres">
      <dgm:prSet presAssocID="{C090A1E2-2ED9-438F-B943-326082226585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D36CD29-30BA-436C-A08A-AD664058BE60}" type="pres">
      <dgm:prSet presAssocID="{C090A1E2-2ED9-438F-B943-326082226585}" presName="horzThree" presStyleCnt="0"/>
      <dgm:spPr/>
    </dgm:pt>
    <dgm:pt modelId="{33062DFD-B427-4EAC-8542-366CF79DA959}" type="pres">
      <dgm:prSet presAssocID="{DF111302-7B92-41BE-A216-C325350E3E67}" presName="sibSpaceThree" presStyleCnt="0"/>
      <dgm:spPr/>
    </dgm:pt>
    <dgm:pt modelId="{764E5434-A26F-4ECF-97D5-CAEC093D9E39}" type="pres">
      <dgm:prSet presAssocID="{8BE9EE41-781B-426A-83F3-E220ED563C2C}" presName="vertThree" presStyleCnt="0"/>
      <dgm:spPr/>
    </dgm:pt>
    <dgm:pt modelId="{45FDFB21-090F-4DA5-8C7C-FCAA716E5239}" type="pres">
      <dgm:prSet presAssocID="{8BE9EE41-781B-426A-83F3-E220ED563C2C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FFD2EDE-6BAC-49C2-B376-0CDC4BD43C56}" type="pres">
      <dgm:prSet presAssocID="{8BE9EE41-781B-426A-83F3-E220ED563C2C}" presName="horzThree" presStyleCnt="0"/>
      <dgm:spPr/>
    </dgm:pt>
  </dgm:ptLst>
  <dgm:cxnLst>
    <dgm:cxn modelId="{4A3266FD-2959-4E74-B421-F294B2E267C6}" type="presOf" srcId="{8BE9EE41-781B-426A-83F3-E220ED563C2C}" destId="{45FDFB21-090F-4DA5-8C7C-FCAA716E5239}" srcOrd="0" destOrd="0" presId="urn:microsoft.com/office/officeart/2005/8/layout/hierarchy4"/>
    <dgm:cxn modelId="{3E5C0FCD-F6A6-49CA-B09E-B721FD0D1AB9}" srcId="{3ACAFF90-99FB-4ECC-9181-E8D09D7CC058}" destId="{88B5C63F-8D78-4D75-AD00-BB4B1D38717C}" srcOrd="0" destOrd="0" parTransId="{760E6678-E847-4E54-B2E2-8CDD8B379974}" sibTransId="{7D2F5296-C5A6-4648-A254-1C2AB5CE5182}"/>
    <dgm:cxn modelId="{E72987FD-AC83-4F7F-ABD2-17CE9CCEB166}" type="presOf" srcId="{3ACAFF90-99FB-4ECC-9181-E8D09D7CC058}" destId="{E7B56784-0B93-4984-B995-9CE777AC26D3}" srcOrd="0" destOrd="0" presId="urn:microsoft.com/office/officeart/2005/8/layout/hierarchy4"/>
    <dgm:cxn modelId="{F6B1F817-BC98-4985-9EC9-BF9F11E9C238}" type="presOf" srcId="{DDB813E1-1A7A-474B-A26B-36684F09B2BA}" destId="{F437DE62-294F-4D30-B508-8B375218287E}" srcOrd="0" destOrd="0" presId="urn:microsoft.com/office/officeart/2005/8/layout/hierarchy4"/>
    <dgm:cxn modelId="{2D6A3AA8-10DA-4A1D-AB92-505FFD521B21}" srcId="{3ACAFF90-99FB-4ECC-9181-E8D09D7CC058}" destId="{C090A1E2-2ED9-438F-B943-326082226585}" srcOrd="1" destOrd="0" parTransId="{6D819B8D-746C-4A1C-BCC6-549C84ADB4B0}" sibTransId="{DF111302-7B92-41BE-A216-C325350E3E67}"/>
    <dgm:cxn modelId="{8750C055-0A09-4075-A2B2-AED3D6E27427}" type="presOf" srcId="{88B5C63F-8D78-4D75-AD00-BB4B1D38717C}" destId="{CBE6E4B9-3EBE-40D5-96E7-204A9D33A5CA}" srcOrd="0" destOrd="0" presId="urn:microsoft.com/office/officeart/2005/8/layout/hierarchy4"/>
    <dgm:cxn modelId="{A224A9B2-533E-4F80-8033-83967558DE32}" srcId="{3ACAFF90-99FB-4ECC-9181-E8D09D7CC058}" destId="{8BE9EE41-781B-426A-83F3-E220ED563C2C}" srcOrd="2" destOrd="0" parTransId="{AFB0E164-544F-4EC2-81B7-243D3C8E1D29}" sibTransId="{28B3DF59-9428-47B6-92C0-616C646A8F7D}"/>
    <dgm:cxn modelId="{62983F96-2821-47D2-A2CE-FC7225266EA8}" srcId="{D0C1DA9B-5D33-4F03-AFA8-2F3C7BAA310F}" destId="{3ACAFF90-99FB-4ECC-9181-E8D09D7CC058}" srcOrd="0" destOrd="0" parTransId="{04185175-743E-4F48-9251-5FA1C091E451}" sibTransId="{659A88B8-A6CE-4955-9463-E275FB93345D}"/>
    <dgm:cxn modelId="{2544327F-6F9A-4F23-9F90-09221DC91E2C}" type="presOf" srcId="{C090A1E2-2ED9-438F-B943-326082226585}" destId="{711DFE78-3889-4FB3-8092-7443AD08053C}" srcOrd="0" destOrd="0" presId="urn:microsoft.com/office/officeart/2005/8/layout/hierarchy4"/>
    <dgm:cxn modelId="{A19B8D50-DC98-47F8-8E34-DA2B6CAF1019}" type="presOf" srcId="{D0C1DA9B-5D33-4F03-AFA8-2F3C7BAA310F}" destId="{0475FF40-907B-4FEA-A9EE-7003FD691346}" srcOrd="0" destOrd="0" presId="urn:microsoft.com/office/officeart/2005/8/layout/hierarchy4"/>
    <dgm:cxn modelId="{32283942-F370-4CA4-9B99-5CC2F4BCF75A}" srcId="{DDB813E1-1A7A-474B-A26B-36684F09B2BA}" destId="{D0C1DA9B-5D33-4F03-AFA8-2F3C7BAA310F}" srcOrd="0" destOrd="0" parTransId="{11A342FA-31AE-419C-8EFD-A5260110D10F}" sibTransId="{0E65C5FE-65BC-4DF4-90B7-6DA46F0A1142}"/>
    <dgm:cxn modelId="{3145941F-737F-4894-B8D2-2A9A6CEBB4BC}" type="presParOf" srcId="{F437DE62-294F-4D30-B508-8B375218287E}" destId="{C88B174D-2923-4D43-B86B-73E7A6B64F5A}" srcOrd="0" destOrd="0" presId="urn:microsoft.com/office/officeart/2005/8/layout/hierarchy4"/>
    <dgm:cxn modelId="{D51103AF-33B4-4211-B107-3C2D28536154}" type="presParOf" srcId="{C88B174D-2923-4D43-B86B-73E7A6B64F5A}" destId="{0475FF40-907B-4FEA-A9EE-7003FD691346}" srcOrd="0" destOrd="0" presId="urn:microsoft.com/office/officeart/2005/8/layout/hierarchy4"/>
    <dgm:cxn modelId="{38CB5D21-310D-4643-ACDA-ED75C02DFC08}" type="presParOf" srcId="{C88B174D-2923-4D43-B86B-73E7A6B64F5A}" destId="{D9B6EC0F-81ED-4588-B2D4-FF236EC324FE}" srcOrd="1" destOrd="0" presId="urn:microsoft.com/office/officeart/2005/8/layout/hierarchy4"/>
    <dgm:cxn modelId="{50D60C6E-11F1-4895-AF56-219A2ADEDA3A}" type="presParOf" srcId="{C88B174D-2923-4D43-B86B-73E7A6B64F5A}" destId="{88E21721-69CB-4CB0-8BA8-DE909210ACDD}" srcOrd="2" destOrd="0" presId="urn:microsoft.com/office/officeart/2005/8/layout/hierarchy4"/>
    <dgm:cxn modelId="{12BD450C-50F5-431B-8400-614128749AA7}" type="presParOf" srcId="{88E21721-69CB-4CB0-8BA8-DE909210ACDD}" destId="{2F123219-2AB7-4B6F-B85E-6B6E422B0B46}" srcOrd="0" destOrd="0" presId="urn:microsoft.com/office/officeart/2005/8/layout/hierarchy4"/>
    <dgm:cxn modelId="{C43D6BF3-4878-43B9-B21E-94B49C745182}" type="presParOf" srcId="{2F123219-2AB7-4B6F-B85E-6B6E422B0B46}" destId="{E7B56784-0B93-4984-B995-9CE777AC26D3}" srcOrd="0" destOrd="0" presId="urn:microsoft.com/office/officeart/2005/8/layout/hierarchy4"/>
    <dgm:cxn modelId="{07CFCDE7-B1F3-4A4E-BB41-BF331E0F12B0}" type="presParOf" srcId="{2F123219-2AB7-4B6F-B85E-6B6E422B0B46}" destId="{1027F96A-31C2-4499-84C8-8C1CC39E7D12}" srcOrd="1" destOrd="0" presId="urn:microsoft.com/office/officeart/2005/8/layout/hierarchy4"/>
    <dgm:cxn modelId="{59BF14F1-D8F5-4F4E-A1C2-AE3A6ACE4C0C}" type="presParOf" srcId="{2F123219-2AB7-4B6F-B85E-6B6E422B0B46}" destId="{B53469C2-431A-42BE-8EAE-A1EE8B0F8318}" srcOrd="2" destOrd="0" presId="urn:microsoft.com/office/officeart/2005/8/layout/hierarchy4"/>
    <dgm:cxn modelId="{E5DE1920-5F0A-4B93-82B2-8E27C9809EF1}" type="presParOf" srcId="{B53469C2-431A-42BE-8EAE-A1EE8B0F8318}" destId="{EB3E5A1C-8779-43C7-8AE8-8CD4D1536FA2}" srcOrd="0" destOrd="0" presId="urn:microsoft.com/office/officeart/2005/8/layout/hierarchy4"/>
    <dgm:cxn modelId="{A3064372-2EC5-4868-87F6-415E1807E1EE}" type="presParOf" srcId="{EB3E5A1C-8779-43C7-8AE8-8CD4D1536FA2}" destId="{CBE6E4B9-3EBE-40D5-96E7-204A9D33A5CA}" srcOrd="0" destOrd="0" presId="urn:microsoft.com/office/officeart/2005/8/layout/hierarchy4"/>
    <dgm:cxn modelId="{68CE39DE-2A58-4F3D-B89D-14AABF6F06A8}" type="presParOf" srcId="{EB3E5A1C-8779-43C7-8AE8-8CD4D1536FA2}" destId="{53C0930C-DDA6-49CF-BF48-6B000EB49C28}" srcOrd="1" destOrd="0" presId="urn:microsoft.com/office/officeart/2005/8/layout/hierarchy4"/>
    <dgm:cxn modelId="{8820B14C-89C3-42A1-96AD-414301853A58}" type="presParOf" srcId="{B53469C2-431A-42BE-8EAE-A1EE8B0F8318}" destId="{B4453D44-5F59-40AC-92E4-9C7E7A48BD3F}" srcOrd="1" destOrd="0" presId="urn:microsoft.com/office/officeart/2005/8/layout/hierarchy4"/>
    <dgm:cxn modelId="{3BC8AB24-FCB5-4F66-B90E-0F14E1559128}" type="presParOf" srcId="{B53469C2-431A-42BE-8EAE-A1EE8B0F8318}" destId="{696DA57E-B413-4055-9035-2050C0F2D7CC}" srcOrd="2" destOrd="0" presId="urn:microsoft.com/office/officeart/2005/8/layout/hierarchy4"/>
    <dgm:cxn modelId="{95A86535-63D7-4912-AAFF-76BE588BFC40}" type="presParOf" srcId="{696DA57E-B413-4055-9035-2050C0F2D7CC}" destId="{711DFE78-3889-4FB3-8092-7443AD08053C}" srcOrd="0" destOrd="0" presId="urn:microsoft.com/office/officeart/2005/8/layout/hierarchy4"/>
    <dgm:cxn modelId="{16DF7168-92DB-4808-9DE5-06143E6ADBCF}" type="presParOf" srcId="{696DA57E-B413-4055-9035-2050C0F2D7CC}" destId="{DD36CD29-30BA-436C-A08A-AD664058BE60}" srcOrd="1" destOrd="0" presId="urn:microsoft.com/office/officeart/2005/8/layout/hierarchy4"/>
    <dgm:cxn modelId="{90E9E13C-CEA9-487A-B958-BC92695BD440}" type="presParOf" srcId="{B53469C2-431A-42BE-8EAE-A1EE8B0F8318}" destId="{33062DFD-B427-4EAC-8542-366CF79DA959}" srcOrd="3" destOrd="0" presId="urn:microsoft.com/office/officeart/2005/8/layout/hierarchy4"/>
    <dgm:cxn modelId="{8AB6CF9E-9BBB-43B1-B62F-5B540D418EC8}" type="presParOf" srcId="{B53469C2-431A-42BE-8EAE-A1EE8B0F8318}" destId="{764E5434-A26F-4ECF-97D5-CAEC093D9E39}" srcOrd="4" destOrd="0" presId="urn:microsoft.com/office/officeart/2005/8/layout/hierarchy4"/>
    <dgm:cxn modelId="{1B8A9C02-0909-4638-8CC3-9E817B0FDBA9}" type="presParOf" srcId="{764E5434-A26F-4ECF-97D5-CAEC093D9E39}" destId="{45FDFB21-090F-4DA5-8C7C-FCAA716E5239}" srcOrd="0" destOrd="0" presId="urn:microsoft.com/office/officeart/2005/8/layout/hierarchy4"/>
    <dgm:cxn modelId="{DFBF9D60-F521-47B4-992F-965A399EEE22}" type="presParOf" srcId="{764E5434-A26F-4ECF-97D5-CAEC093D9E39}" destId="{6FFD2EDE-6BAC-49C2-B376-0CDC4BD43C5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513823-F6AE-460E-BB0B-44AA82115FA8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b-NO"/>
        </a:p>
      </dgm:t>
    </dgm:pt>
    <dgm:pt modelId="{50446E44-A787-4823-BCFC-B5D8B20D2173}">
      <dgm:prSet/>
      <dgm:spPr/>
      <dgm:t>
        <a:bodyPr/>
        <a:lstStyle/>
        <a:p>
          <a:r>
            <a:rPr lang="nb-NO" dirty="0"/>
            <a:t>Forvaltningsoppgaver/tjenester som næringslivet er direkte brukere av</a:t>
          </a:r>
        </a:p>
      </dgm:t>
    </dgm:pt>
    <dgm:pt modelId="{5A3BFCAC-2333-421F-995A-F1256A471CFC}" type="parTrans" cxnId="{5FC2F76A-B03A-4B50-9D19-9765952E7C62}">
      <dgm:prSet/>
      <dgm:spPr/>
      <dgm:t>
        <a:bodyPr/>
        <a:lstStyle/>
        <a:p>
          <a:endParaRPr lang="nb-NO"/>
        </a:p>
      </dgm:t>
    </dgm:pt>
    <dgm:pt modelId="{E4A51648-6508-4BE7-8F42-5CBC470111AD}" type="sibTrans" cxnId="{5FC2F76A-B03A-4B50-9D19-9765952E7C62}">
      <dgm:prSet/>
      <dgm:spPr/>
      <dgm:t>
        <a:bodyPr/>
        <a:lstStyle/>
        <a:p>
          <a:endParaRPr lang="nb-NO"/>
        </a:p>
      </dgm:t>
    </dgm:pt>
    <dgm:pt modelId="{3EA7B5F2-9042-4441-A99C-69BA0AE76871}">
      <dgm:prSet/>
      <dgm:spPr/>
      <dgm:t>
        <a:bodyPr/>
        <a:lstStyle/>
        <a:p>
          <a:r>
            <a:rPr lang="nb-NO" dirty="0"/>
            <a:t>Samhandling med næringslivet i næringspolitiske spørsmål </a:t>
          </a:r>
        </a:p>
      </dgm:t>
    </dgm:pt>
    <dgm:pt modelId="{93DB72C2-BA37-443B-9B03-42CEF675A27B}" type="parTrans" cxnId="{B04EC0CB-7283-44DE-82F1-6DA5BC4F2AFF}">
      <dgm:prSet/>
      <dgm:spPr/>
      <dgm:t>
        <a:bodyPr/>
        <a:lstStyle/>
        <a:p>
          <a:endParaRPr lang="nb-NO"/>
        </a:p>
      </dgm:t>
    </dgm:pt>
    <dgm:pt modelId="{A703FD2E-2898-4B31-8F02-594D4634F7F7}" type="sibTrans" cxnId="{B04EC0CB-7283-44DE-82F1-6DA5BC4F2AFF}">
      <dgm:prSet/>
      <dgm:spPr/>
      <dgm:t>
        <a:bodyPr/>
        <a:lstStyle/>
        <a:p>
          <a:endParaRPr lang="nb-NO"/>
        </a:p>
      </dgm:t>
    </dgm:pt>
    <dgm:pt modelId="{EFAAEC6E-015E-4E0D-ACAF-CFC2762DE256}">
      <dgm:prSet/>
      <dgm:spPr/>
      <dgm:t>
        <a:bodyPr/>
        <a:lstStyle/>
        <a:p>
          <a:r>
            <a:rPr lang="nb-NO" dirty="0"/>
            <a:t>Tjenester til innbyggerne (skole, helse, kultur, barnehager, tekniske tjenester osv.) </a:t>
          </a:r>
        </a:p>
      </dgm:t>
    </dgm:pt>
    <dgm:pt modelId="{0A909CD8-8B85-418C-9505-3AF6C1D59FBF}" type="parTrans" cxnId="{B4C722A8-B1E1-4175-B018-445AC91C64E9}">
      <dgm:prSet/>
      <dgm:spPr/>
      <dgm:t>
        <a:bodyPr/>
        <a:lstStyle/>
        <a:p>
          <a:endParaRPr lang="nb-NO"/>
        </a:p>
      </dgm:t>
    </dgm:pt>
    <dgm:pt modelId="{76756B91-CE46-4F29-BFBB-CDE6BADE3FD4}" type="sibTrans" cxnId="{B4C722A8-B1E1-4175-B018-445AC91C64E9}">
      <dgm:prSet/>
      <dgm:spPr/>
      <dgm:t>
        <a:bodyPr/>
        <a:lstStyle/>
        <a:p>
          <a:endParaRPr lang="nb-NO"/>
        </a:p>
      </dgm:t>
    </dgm:pt>
    <dgm:pt modelId="{67B7EC9F-BE2F-4D67-8612-81C1E134A768}" type="pres">
      <dgm:prSet presAssocID="{1E513823-F6AE-460E-BB0B-44AA82115FA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6EE1C109-8514-4880-BB62-FF8D3B7E9DC7}" type="pres">
      <dgm:prSet presAssocID="{50446E44-A787-4823-BCFC-B5D8B20D217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902348C-7B62-415E-AB77-D5CDE71B6598}" type="pres">
      <dgm:prSet presAssocID="{E4A51648-6508-4BE7-8F42-5CBC470111AD}" presName="sibTrans" presStyleCnt="0"/>
      <dgm:spPr/>
    </dgm:pt>
    <dgm:pt modelId="{7E01C02D-63A2-4BFA-A630-25F6B6FBDC30}" type="pres">
      <dgm:prSet presAssocID="{3EA7B5F2-9042-4441-A99C-69BA0AE7687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199B30C-45A2-4E89-A2A5-D2FA5E714EBF}" type="pres">
      <dgm:prSet presAssocID="{A703FD2E-2898-4B31-8F02-594D4634F7F7}" presName="sibTrans" presStyleCnt="0"/>
      <dgm:spPr/>
    </dgm:pt>
    <dgm:pt modelId="{1F11A344-3441-4338-84FD-53305ED4C1D8}" type="pres">
      <dgm:prSet presAssocID="{EFAAEC6E-015E-4E0D-ACAF-CFC2762DE25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29CA9838-BEFA-4F7F-85D6-1195AD396D4B}" type="presOf" srcId="{EFAAEC6E-015E-4E0D-ACAF-CFC2762DE256}" destId="{1F11A344-3441-4338-84FD-53305ED4C1D8}" srcOrd="0" destOrd="0" presId="urn:microsoft.com/office/officeart/2005/8/layout/hList6"/>
    <dgm:cxn modelId="{B04EC0CB-7283-44DE-82F1-6DA5BC4F2AFF}" srcId="{1E513823-F6AE-460E-BB0B-44AA82115FA8}" destId="{3EA7B5F2-9042-4441-A99C-69BA0AE76871}" srcOrd="1" destOrd="0" parTransId="{93DB72C2-BA37-443B-9B03-42CEF675A27B}" sibTransId="{A703FD2E-2898-4B31-8F02-594D4634F7F7}"/>
    <dgm:cxn modelId="{B4C722A8-B1E1-4175-B018-445AC91C64E9}" srcId="{1E513823-F6AE-460E-BB0B-44AA82115FA8}" destId="{EFAAEC6E-015E-4E0D-ACAF-CFC2762DE256}" srcOrd="2" destOrd="0" parTransId="{0A909CD8-8B85-418C-9505-3AF6C1D59FBF}" sibTransId="{76756B91-CE46-4F29-BFBB-CDE6BADE3FD4}"/>
    <dgm:cxn modelId="{E4C3DB5B-EFA4-4F11-B514-E7CE7A7D91DA}" type="presOf" srcId="{3EA7B5F2-9042-4441-A99C-69BA0AE76871}" destId="{7E01C02D-63A2-4BFA-A630-25F6B6FBDC30}" srcOrd="0" destOrd="0" presId="urn:microsoft.com/office/officeart/2005/8/layout/hList6"/>
    <dgm:cxn modelId="{E0A678C7-63B6-4536-A8B8-49D4DA641449}" type="presOf" srcId="{50446E44-A787-4823-BCFC-B5D8B20D2173}" destId="{6EE1C109-8514-4880-BB62-FF8D3B7E9DC7}" srcOrd="0" destOrd="0" presId="urn:microsoft.com/office/officeart/2005/8/layout/hList6"/>
    <dgm:cxn modelId="{20EE7701-D313-46B4-990A-DC550261B15A}" type="presOf" srcId="{1E513823-F6AE-460E-BB0B-44AA82115FA8}" destId="{67B7EC9F-BE2F-4D67-8612-81C1E134A768}" srcOrd="0" destOrd="0" presId="urn:microsoft.com/office/officeart/2005/8/layout/hList6"/>
    <dgm:cxn modelId="{5FC2F76A-B03A-4B50-9D19-9765952E7C62}" srcId="{1E513823-F6AE-460E-BB0B-44AA82115FA8}" destId="{50446E44-A787-4823-BCFC-B5D8B20D2173}" srcOrd="0" destOrd="0" parTransId="{5A3BFCAC-2333-421F-995A-F1256A471CFC}" sibTransId="{E4A51648-6508-4BE7-8F42-5CBC470111AD}"/>
    <dgm:cxn modelId="{89A0E87D-200C-4A39-8F4E-FCBE8EA745DE}" type="presParOf" srcId="{67B7EC9F-BE2F-4D67-8612-81C1E134A768}" destId="{6EE1C109-8514-4880-BB62-FF8D3B7E9DC7}" srcOrd="0" destOrd="0" presId="urn:microsoft.com/office/officeart/2005/8/layout/hList6"/>
    <dgm:cxn modelId="{0760E235-8AED-4D90-B67F-184D208BB3D3}" type="presParOf" srcId="{67B7EC9F-BE2F-4D67-8612-81C1E134A768}" destId="{6902348C-7B62-415E-AB77-D5CDE71B6598}" srcOrd="1" destOrd="0" presId="urn:microsoft.com/office/officeart/2005/8/layout/hList6"/>
    <dgm:cxn modelId="{D847B214-2B23-48CE-8E90-3D923C10C41B}" type="presParOf" srcId="{67B7EC9F-BE2F-4D67-8612-81C1E134A768}" destId="{7E01C02D-63A2-4BFA-A630-25F6B6FBDC30}" srcOrd="2" destOrd="0" presId="urn:microsoft.com/office/officeart/2005/8/layout/hList6"/>
    <dgm:cxn modelId="{63E87443-859D-4059-B5B4-92A8EDF0AA50}" type="presParOf" srcId="{67B7EC9F-BE2F-4D67-8612-81C1E134A768}" destId="{4199B30C-45A2-4E89-A2A5-D2FA5E714EBF}" srcOrd="3" destOrd="0" presId="urn:microsoft.com/office/officeart/2005/8/layout/hList6"/>
    <dgm:cxn modelId="{9841D20B-E6F3-4655-982D-E0F627C99ED7}" type="presParOf" srcId="{67B7EC9F-BE2F-4D67-8612-81C1E134A768}" destId="{1F11A344-3441-4338-84FD-53305ED4C1D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265BEC-48AA-4379-9643-784CAC0C2F4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1C2BD2D-5E4A-48BA-9DC1-68FF7AC84A90}">
      <dgm:prSet custT="1"/>
      <dgm:spPr/>
      <dgm:t>
        <a:bodyPr/>
        <a:lstStyle/>
        <a:p>
          <a:r>
            <a:rPr lang="nb-NO" sz="1800" dirty="0"/>
            <a:t>Næringslivet vurderer Longyearbyen lokalstyre som under middels næringsvennlig. Her er det stort potensial for forbedring.</a:t>
          </a:r>
          <a:endParaRPr lang="en-US" sz="1800" dirty="0"/>
        </a:p>
      </dgm:t>
    </dgm:pt>
    <dgm:pt modelId="{85091440-2227-4ED8-8557-3ED0251CFDD5}" type="parTrans" cxnId="{0B782A04-5597-47C2-808E-2E5B0FE12870}">
      <dgm:prSet/>
      <dgm:spPr/>
      <dgm:t>
        <a:bodyPr/>
        <a:lstStyle/>
        <a:p>
          <a:endParaRPr lang="en-US" sz="1600"/>
        </a:p>
      </dgm:t>
    </dgm:pt>
    <dgm:pt modelId="{B46DCDB8-21C7-418B-94FF-A6A74E661E73}" type="sibTrans" cxnId="{0B782A04-5597-47C2-808E-2E5B0FE12870}">
      <dgm:prSet/>
      <dgm:spPr/>
      <dgm:t>
        <a:bodyPr/>
        <a:lstStyle/>
        <a:p>
          <a:endParaRPr lang="en-US" sz="1600"/>
        </a:p>
      </dgm:t>
    </dgm:pt>
    <dgm:pt modelId="{A26FB8AC-9818-46A9-82A5-CA30F07DB4ED}">
      <dgm:prSet custT="1"/>
      <dgm:spPr/>
      <dgm:t>
        <a:bodyPr/>
        <a:lstStyle/>
        <a:p>
          <a:r>
            <a:rPr lang="nb-NO" sz="1800" dirty="0"/>
            <a:t>Rimelig samstemthet i vurdering av potensialet for forbedring fra de 3 forespurte gruppene. Godt utgangspunkt for arbeidet i Forprosjektet.</a:t>
          </a:r>
          <a:endParaRPr lang="en-US" sz="1800" dirty="0"/>
        </a:p>
      </dgm:t>
    </dgm:pt>
    <dgm:pt modelId="{E4BA6FF0-7EF5-47C4-8CF1-299490225B73}" type="parTrans" cxnId="{93CBBA4A-983F-4DAB-8AF5-8FC5C7BA526A}">
      <dgm:prSet/>
      <dgm:spPr/>
      <dgm:t>
        <a:bodyPr/>
        <a:lstStyle/>
        <a:p>
          <a:endParaRPr lang="en-US" sz="1600"/>
        </a:p>
      </dgm:t>
    </dgm:pt>
    <dgm:pt modelId="{9963FC84-00D0-447A-8B65-F7D1D2B808D2}" type="sibTrans" cxnId="{93CBBA4A-983F-4DAB-8AF5-8FC5C7BA526A}">
      <dgm:prSet/>
      <dgm:spPr/>
      <dgm:t>
        <a:bodyPr/>
        <a:lstStyle/>
        <a:p>
          <a:endParaRPr lang="en-US" sz="1600"/>
        </a:p>
      </dgm:t>
    </dgm:pt>
    <dgm:pt modelId="{7CDD95A8-10CF-4E2E-9EA3-A2609A06FA26}">
      <dgm:prSet custT="1"/>
      <dgm:spPr/>
      <dgm:t>
        <a:bodyPr/>
        <a:lstStyle/>
        <a:p>
          <a:r>
            <a:rPr lang="nb-NO" sz="1800" dirty="0"/>
            <a:t>Forstudien viser at det er mange konkrete og konstruktive innspill til hvordan lokalstyret kan bli mer næringsvennlig.</a:t>
          </a:r>
          <a:endParaRPr lang="en-US" sz="1800" dirty="0"/>
        </a:p>
      </dgm:t>
    </dgm:pt>
    <dgm:pt modelId="{7BC1BF6A-566F-41DF-B7C1-B7D617316D5D}" type="parTrans" cxnId="{66116C93-3718-41D1-8DC2-121650CE50E2}">
      <dgm:prSet/>
      <dgm:spPr/>
      <dgm:t>
        <a:bodyPr/>
        <a:lstStyle/>
        <a:p>
          <a:endParaRPr lang="en-US" sz="1600"/>
        </a:p>
      </dgm:t>
    </dgm:pt>
    <dgm:pt modelId="{741B29F3-8BE0-4863-AA68-E048F04B133A}" type="sibTrans" cxnId="{66116C93-3718-41D1-8DC2-121650CE50E2}">
      <dgm:prSet/>
      <dgm:spPr/>
      <dgm:t>
        <a:bodyPr/>
        <a:lstStyle/>
        <a:p>
          <a:endParaRPr lang="en-US" sz="1600"/>
        </a:p>
      </dgm:t>
    </dgm:pt>
    <dgm:pt modelId="{738040CC-BDEF-4667-8937-6D0713C36880}" type="pres">
      <dgm:prSet presAssocID="{9C265BEC-48AA-4379-9643-784CAC0C2F4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D2D5ABEB-215B-4952-8712-444FD132FC32}" type="pres">
      <dgm:prSet presAssocID="{41C2BD2D-5E4A-48BA-9DC1-68FF7AC84A90}" presName="compNode" presStyleCnt="0"/>
      <dgm:spPr/>
    </dgm:pt>
    <dgm:pt modelId="{5223DC81-5E85-489C-A139-36E34BF647A1}" type="pres">
      <dgm:prSet presAssocID="{41C2BD2D-5E4A-48BA-9DC1-68FF7AC84A90}" presName="bgRect" presStyleLbl="bgShp" presStyleIdx="0" presStyleCnt="3"/>
      <dgm:spPr/>
    </dgm:pt>
    <dgm:pt modelId="{64FA8874-F636-4714-BB92-144EF8B778CE}" type="pres">
      <dgm:prSet presAssocID="{41C2BD2D-5E4A-48BA-9DC1-68FF7AC84A9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padgående tendens med heldekkende fyll"/>
        </a:ext>
      </dgm:extLst>
    </dgm:pt>
    <dgm:pt modelId="{9A1E498A-E7B9-47E1-92B1-7FEEBC2FB29C}" type="pres">
      <dgm:prSet presAssocID="{41C2BD2D-5E4A-48BA-9DC1-68FF7AC84A90}" presName="spaceRect" presStyleCnt="0"/>
      <dgm:spPr/>
    </dgm:pt>
    <dgm:pt modelId="{1B22550E-D1A5-429A-9C31-3D1F6CF465F0}" type="pres">
      <dgm:prSet presAssocID="{41C2BD2D-5E4A-48BA-9DC1-68FF7AC84A90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B6C5846C-ECFA-47DC-9A2D-A7D489AE9BA8}" type="pres">
      <dgm:prSet presAssocID="{B46DCDB8-21C7-418B-94FF-A6A74E661E73}" presName="sibTrans" presStyleCnt="0"/>
      <dgm:spPr/>
    </dgm:pt>
    <dgm:pt modelId="{ABC9F21F-644B-420A-A342-99DF7C1DE580}" type="pres">
      <dgm:prSet presAssocID="{A26FB8AC-9818-46A9-82A5-CA30F07DB4ED}" presName="compNode" presStyleCnt="0"/>
      <dgm:spPr/>
    </dgm:pt>
    <dgm:pt modelId="{D3E1F071-1563-41E0-8261-C0479042109A}" type="pres">
      <dgm:prSet presAssocID="{A26FB8AC-9818-46A9-82A5-CA30F07DB4ED}" presName="bgRect" presStyleLbl="bgShp" presStyleIdx="1" presStyleCnt="3"/>
      <dgm:spPr/>
    </dgm:pt>
    <dgm:pt modelId="{5038B6D5-4299-4CAF-87BA-3DC3F7434234}" type="pres">
      <dgm:prSet presAssocID="{A26FB8AC-9818-46A9-82A5-CA30F07DB4E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øte"/>
        </a:ext>
      </dgm:extLst>
    </dgm:pt>
    <dgm:pt modelId="{BA41BA6B-F635-41FB-8978-BE54BF35295C}" type="pres">
      <dgm:prSet presAssocID="{A26FB8AC-9818-46A9-82A5-CA30F07DB4ED}" presName="spaceRect" presStyleCnt="0"/>
      <dgm:spPr/>
    </dgm:pt>
    <dgm:pt modelId="{19D45C2E-68FE-4F2A-8890-5D13E4BE664E}" type="pres">
      <dgm:prSet presAssocID="{A26FB8AC-9818-46A9-82A5-CA30F07DB4ED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F3410941-4934-44A8-9BF1-4B4EAD7DE5B8}" type="pres">
      <dgm:prSet presAssocID="{9963FC84-00D0-447A-8B65-F7D1D2B808D2}" presName="sibTrans" presStyleCnt="0"/>
      <dgm:spPr/>
    </dgm:pt>
    <dgm:pt modelId="{80C5B919-3161-4AB9-9D63-329275EE728E}" type="pres">
      <dgm:prSet presAssocID="{7CDD95A8-10CF-4E2E-9EA3-A2609A06FA26}" presName="compNode" presStyleCnt="0"/>
      <dgm:spPr/>
    </dgm:pt>
    <dgm:pt modelId="{11A56EC3-9ACA-4A0B-91BD-D6C1B9F75480}" type="pres">
      <dgm:prSet presAssocID="{7CDD95A8-10CF-4E2E-9EA3-A2609A06FA26}" presName="bgRect" presStyleLbl="bgShp" presStyleIdx="2" presStyleCnt="3"/>
      <dgm:spPr/>
    </dgm:pt>
    <dgm:pt modelId="{806AF23A-0C2F-4507-AA58-EF56B13B83EF}" type="pres">
      <dgm:prSet presAssocID="{7CDD95A8-10CF-4E2E-9EA3-A2609A06FA2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pe idédugnad med heldekkende fyll"/>
        </a:ext>
      </dgm:extLst>
    </dgm:pt>
    <dgm:pt modelId="{5B7B5934-895A-40BE-976B-C0D166A7C28C}" type="pres">
      <dgm:prSet presAssocID="{7CDD95A8-10CF-4E2E-9EA3-A2609A06FA26}" presName="spaceRect" presStyleCnt="0"/>
      <dgm:spPr/>
    </dgm:pt>
    <dgm:pt modelId="{5EC6AAC6-3B46-4664-AD4F-4508D7E6AF6B}" type="pres">
      <dgm:prSet presAssocID="{7CDD95A8-10CF-4E2E-9EA3-A2609A06FA26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</dgm:ptLst>
  <dgm:cxnLst>
    <dgm:cxn modelId="{66116C93-3718-41D1-8DC2-121650CE50E2}" srcId="{9C265BEC-48AA-4379-9643-784CAC0C2F4E}" destId="{7CDD95A8-10CF-4E2E-9EA3-A2609A06FA26}" srcOrd="2" destOrd="0" parTransId="{7BC1BF6A-566F-41DF-B7C1-B7D617316D5D}" sibTransId="{741B29F3-8BE0-4863-AA68-E048F04B133A}"/>
    <dgm:cxn modelId="{0B782A04-5597-47C2-808E-2E5B0FE12870}" srcId="{9C265BEC-48AA-4379-9643-784CAC0C2F4E}" destId="{41C2BD2D-5E4A-48BA-9DC1-68FF7AC84A90}" srcOrd="0" destOrd="0" parTransId="{85091440-2227-4ED8-8557-3ED0251CFDD5}" sibTransId="{B46DCDB8-21C7-418B-94FF-A6A74E661E73}"/>
    <dgm:cxn modelId="{DD992C0B-B754-4886-9692-ECFCDA0F4E66}" type="presOf" srcId="{41C2BD2D-5E4A-48BA-9DC1-68FF7AC84A90}" destId="{1B22550E-D1A5-429A-9C31-3D1F6CF465F0}" srcOrd="0" destOrd="0" presId="urn:microsoft.com/office/officeart/2018/2/layout/IconVerticalSolidList"/>
    <dgm:cxn modelId="{8C373755-D1FD-4414-8438-DC47919D519F}" type="presOf" srcId="{9C265BEC-48AA-4379-9643-784CAC0C2F4E}" destId="{738040CC-BDEF-4667-8937-6D0713C36880}" srcOrd="0" destOrd="0" presId="urn:microsoft.com/office/officeart/2018/2/layout/IconVerticalSolidList"/>
    <dgm:cxn modelId="{2564C2B2-6853-4092-A3CF-6DC8FBF2E279}" type="presOf" srcId="{7CDD95A8-10CF-4E2E-9EA3-A2609A06FA26}" destId="{5EC6AAC6-3B46-4664-AD4F-4508D7E6AF6B}" srcOrd="0" destOrd="0" presId="urn:microsoft.com/office/officeart/2018/2/layout/IconVerticalSolidList"/>
    <dgm:cxn modelId="{93CBBA4A-983F-4DAB-8AF5-8FC5C7BA526A}" srcId="{9C265BEC-48AA-4379-9643-784CAC0C2F4E}" destId="{A26FB8AC-9818-46A9-82A5-CA30F07DB4ED}" srcOrd="1" destOrd="0" parTransId="{E4BA6FF0-7EF5-47C4-8CF1-299490225B73}" sibTransId="{9963FC84-00D0-447A-8B65-F7D1D2B808D2}"/>
    <dgm:cxn modelId="{71F11771-17AE-4FF3-9019-6B2A81925C4A}" type="presOf" srcId="{A26FB8AC-9818-46A9-82A5-CA30F07DB4ED}" destId="{19D45C2E-68FE-4F2A-8890-5D13E4BE664E}" srcOrd="0" destOrd="0" presId="urn:microsoft.com/office/officeart/2018/2/layout/IconVerticalSolidList"/>
    <dgm:cxn modelId="{7ECD2551-9F4E-44E8-B95B-FBC2A712EE7A}" type="presParOf" srcId="{738040CC-BDEF-4667-8937-6D0713C36880}" destId="{D2D5ABEB-215B-4952-8712-444FD132FC32}" srcOrd="0" destOrd="0" presId="urn:microsoft.com/office/officeart/2018/2/layout/IconVerticalSolidList"/>
    <dgm:cxn modelId="{3A113A2F-8F31-4ECA-8CFA-78898AEFF620}" type="presParOf" srcId="{D2D5ABEB-215B-4952-8712-444FD132FC32}" destId="{5223DC81-5E85-489C-A139-36E34BF647A1}" srcOrd="0" destOrd="0" presId="urn:microsoft.com/office/officeart/2018/2/layout/IconVerticalSolidList"/>
    <dgm:cxn modelId="{8B5357F4-773B-4B9B-BE82-3FE496C01C21}" type="presParOf" srcId="{D2D5ABEB-215B-4952-8712-444FD132FC32}" destId="{64FA8874-F636-4714-BB92-144EF8B778CE}" srcOrd="1" destOrd="0" presId="urn:microsoft.com/office/officeart/2018/2/layout/IconVerticalSolidList"/>
    <dgm:cxn modelId="{38C81778-3A7A-483B-8479-A7A396CE8F60}" type="presParOf" srcId="{D2D5ABEB-215B-4952-8712-444FD132FC32}" destId="{9A1E498A-E7B9-47E1-92B1-7FEEBC2FB29C}" srcOrd="2" destOrd="0" presId="urn:microsoft.com/office/officeart/2018/2/layout/IconVerticalSolidList"/>
    <dgm:cxn modelId="{4F75182A-7271-4C2A-815F-6576D74A8C47}" type="presParOf" srcId="{D2D5ABEB-215B-4952-8712-444FD132FC32}" destId="{1B22550E-D1A5-429A-9C31-3D1F6CF465F0}" srcOrd="3" destOrd="0" presId="urn:microsoft.com/office/officeart/2018/2/layout/IconVerticalSolidList"/>
    <dgm:cxn modelId="{DB27AC20-1EE1-4671-B6CE-206FC16AED54}" type="presParOf" srcId="{738040CC-BDEF-4667-8937-6D0713C36880}" destId="{B6C5846C-ECFA-47DC-9A2D-A7D489AE9BA8}" srcOrd="1" destOrd="0" presId="urn:microsoft.com/office/officeart/2018/2/layout/IconVerticalSolidList"/>
    <dgm:cxn modelId="{2116A76C-7F5F-4890-999E-CB163111144A}" type="presParOf" srcId="{738040CC-BDEF-4667-8937-6D0713C36880}" destId="{ABC9F21F-644B-420A-A342-99DF7C1DE580}" srcOrd="2" destOrd="0" presId="urn:microsoft.com/office/officeart/2018/2/layout/IconVerticalSolidList"/>
    <dgm:cxn modelId="{E6B0224D-8100-40DF-BF55-7D9EC593B5F8}" type="presParOf" srcId="{ABC9F21F-644B-420A-A342-99DF7C1DE580}" destId="{D3E1F071-1563-41E0-8261-C0479042109A}" srcOrd="0" destOrd="0" presId="urn:microsoft.com/office/officeart/2018/2/layout/IconVerticalSolidList"/>
    <dgm:cxn modelId="{F6ACA9DA-0075-42F2-A6FB-E051DE4AB4D3}" type="presParOf" srcId="{ABC9F21F-644B-420A-A342-99DF7C1DE580}" destId="{5038B6D5-4299-4CAF-87BA-3DC3F7434234}" srcOrd="1" destOrd="0" presId="urn:microsoft.com/office/officeart/2018/2/layout/IconVerticalSolidList"/>
    <dgm:cxn modelId="{A8BE319A-9E28-4C68-AFE4-47FA472013F7}" type="presParOf" srcId="{ABC9F21F-644B-420A-A342-99DF7C1DE580}" destId="{BA41BA6B-F635-41FB-8978-BE54BF35295C}" srcOrd="2" destOrd="0" presId="urn:microsoft.com/office/officeart/2018/2/layout/IconVerticalSolidList"/>
    <dgm:cxn modelId="{4F416C1A-0D9A-45EF-889F-97D9FCF33EE2}" type="presParOf" srcId="{ABC9F21F-644B-420A-A342-99DF7C1DE580}" destId="{19D45C2E-68FE-4F2A-8890-5D13E4BE664E}" srcOrd="3" destOrd="0" presId="urn:microsoft.com/office/officeart/2018/2/layout/IconVerticalSolidList"/>
    <dgm:cxn modelId="{FEC8382E-108A-4EEB-84D4-F91D7F2F6B94}" type="presParOf" srcId="{738040CC-BDEF-4667-8937-6D0713C36880}" destId="{F3410941-4934-44A8-9BF1-4B4EAD7DE5B8}" srcOrd="3" destOrd="0" presId="urn:microsoft.com/office/officeart/2018/2/layout/IconVerticalSolidList"/>
    <dgm:cxn modelId="{A9D4B973-5297-4469-AD10-25EC565D3662}" type="presParOf" srcId="{738040CC-BDEF-4667-8937-6D0713C36880}" destId="{80C5B919-3161-4AB9-9D63-329275EE728E}" srcOrd="4" destOrd="0" presId="urn:microsoft.com/office/officeart/2018/2/layout/IconVerticalSolidList"/>
    <dgm:cxn modelId="{79601458-3431-4A39-BE0D-7972D711EE17}" type="presParOf" srcId="{80C5B919-3161-4AB9-9D63-329275EE728E}" destId="{11A56EC3-9ACA-4A0B-91BD-D6C1B9F75480}" srcOrd="0" destOrd="0" presId="urn:microsoft.com/office/officeart/2018/2/layout/IconVerticalSolidList"/>
    <dgm:cxn modelId="{7EA87D67-0498-4C45-A45C-891070804FE7}" type="presParOf" srcId="{80C5B919-3161-4AB9-9D63-329275EE728E}" destId="{806AF23A-0C2F-4507-AA58-EF56B13B83EF}" srcOrd="1" destOrd="0" presId="urn:microsoft.com/office/officeart/2018/2/layout/IconVerticalSolidList"/>
    <dgm:cxn modelId="{C7523459-E701-44AC-91A2-F32EEF9C9AA4}" type="presParOf" srcId="{80C5B919-3161-4AB9-9D63-329275EE728E}" destId="{5B7B5934-895A-40BE-976B-C0D166A7C28C}" srcOrd="2" destOrd="0" presId="urn:microsoft.com/office/officeart/2018/2/layout/IconVerticalSolidList"/>
    <dgm:cxn modelId="{E94B9CBC-69DD-46F8-BB5D-2842F8015161}" type="presParOf" srcId="{80C5B919-3161-4AB9-9D63-329275EE728E}" destId="{5EC6AAC6-3B46-4664-AD4F-4508D7E6AF6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E79125-3EED-40A0-AD79-531F39BD6029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4C7E0F9-FA8A-46A6-8FB5-049A067A8AD2}">
      <dgm:prSet custT="1"/>
      <dgm:spPr>
        <a:effectLst/>
      </dgm:spPr>
      <dgm:t>
        <a:bodyPr/>
        <a:lstStyle/>
        <a:p>
          <a:pPr algn="ctr"/>
          <a:r>
            <a:rPr lang="nb-NO" sz="1400" dirty="0">
              <a:solidFill>
                <a:schemeClr val="accent2"/>
              </a:solidFill>
            </a:rPr>
            <a:t>Revidering av Longyearbyen lokalstyre sitt planverk – spesielt strategisk næringsplan</a:t>
          </a:r>
          <a:endParaRPr lang="en-US" sz="1400" dirty="0">
            <a:solidFill>
              <a:schemeClr val="accent2"/>
            </a:solidFill>
          </a:endParaRPr>
        </a:p>
      </dgm:t>
    </dgm:pt>
    <dgm:pt modelId="{32089964-74E2-4A9D-95CD-26135449352C}" type="parTrans" cxnId="{70465719-A93A-493A-B20B-BA3545479CFF}">
      <dgm:prSet/>
      <dgm:spPr/>
      <dgm:t>
        <a:bodyPr/>
        <a:lstStyle/>
        <a:p>
          <a:pPr algn="ctr"/>
          <a:endParaRPr lang="en-US"/>
        </a:p>
      </dgm:t>
    </dgm:pt>
    <dgm:pt modelId="{53DB400F-679C-4047-8F2D-599F45BC039C}" type="sibTrans" cxnId="{70465719-A93A-493A-B20B-BA3545479CFF}">
      <dgm:prSet phldrT="1" phldr="0"/>
      <dgm:spPr>
        <a:solidFill>
          <a:schemeClr val="accent3"/>
        </a:solidFill>
        <a:ln>
          <a:noFill/>
        </a:ln>
        <a:effectLst/>
      </dgm:spPr>
      <dgm:t>
        <a:bodyPr/>
        <a:lstStyle/>
        <a:p>
          <a:pPr algn="ctr"/>
          <a:r>
            <a:rPr lang="en-US"/>
            <a:t>1</a:t>
          </a:r>
          <a:endParaRPr lang="en-US" dirty="0"/>
        </a:p>
      </dgm:t>
    </dgm:pt>
    <dgm:pt modelId="{049C0D56-866B-4F3F-AC2E-4E00D19D9AC2}">
      <dgm:prSet custT="1"/>
      <dgm:spPr>
        <a:effectLst/>
      </dgm:spPr>
      <dgm:t>
        <a:bodyPr/>
        <a:lstStyle/>
        <a:p>
          <a:pPr algn="ctr"/>
          <a:r>
            <a:rPr lang="nb-NO" sz="1400" dirty="0">
              <a:solidFill>
                <a:schemeClr val="accent2"/>
              </a:solidFill>
            </a:rPr>
            <a:t>Styrke kommunikasjon, kunnskap og samhandling på tvers</a:t>
          </a:r>
          <a:endParaRPr lang="en-US" sz="1400" dirty="0">
            <a:solidFill>
              <a:schemeClr val="accent2"/>
            </a:solidFill>
          </a:endParaRPr>
        </a:p>
      </dgm:t>
    </dgm:pt>
    <dgm:pt modelId="{12AD8BFF-7F1E-403E-AABC-3E44464296D4}" type="parTrans" cxnId="{B371C199-67E4-4D36-BD7A-8893EFF6E748}">
      <dgm:prSet/>
      <dgm:spPr/>
      <dgm:t>
        <a:bodyPr/>
        <a:lstStyle/>
        <a:p>
          <a:pPr algn="ctr"/>
          <a:endParaRPr lang="en-US"/>
        </a:p>
      </dgm:t>
    </dgm:pt>
    <dgm:pt modelId="{52F6E900-CF26-400A-92AC-663F22E0E0E9}" type="sibTrans" cxnId="{B371C199-67E4-4D36-BD7A-8893EFF6E748}">
      <dgm:prSet phldrT="2" phldr="0"/>
      <dgm:spPr>
        <a:solidFill>
          <a:schemeClr val="accent3"/>
        </a:solidFill>
        <a:ln>
          <a:noFill/>
        </a:ln>
        <a:effectLst/>
      </dgm:spPr>
      <dgm:t>
        <a:bodyPr/>
        <a:lstStyle/>
        <a:p>
          <a:pPr algn="ctr"/>
          <a:r>
            <a:rPr lang="en-US"/>
            <a:t>2</a:t>
          </a:r>
        </a:p>
      </dgm:t>
    </dgm:pt>
    <dgm:pt modelId="{38AE2BA4-20C2-4837-A7D0-2B2F99213716}">
      <dgm:prSet custT="1"/>
      <dgm:spPr>
        <a:effectLst/>
      </dgm:spPr>
      <dgm:t>
        <a:bodyPr/>
        <a:lstStyle/>
        <a:p>
          <a:pPr algn="ctr"/>
          <a:r>
            <a:rPr lang="nb-NO" sz="1400" dirty="0">
              <a:solidFill>
                <a:schemeClr val="accent2"/>
              </a:solidFill>
            </a:rPr>
            <a:t>Boligsituasjonen/bolyst</a:t>
          </a:r>
          <a:endParaRPr lang="en-US" sz="1400" dirty="0">
            <a:solidFill>
              <a:schemeClr val="accent2"/>
            </a:solidFill>
          </a:endParaRPr>
        </a:p>
      </dgm:t>
    </dgm:pt>
    <dgm:pt modelId="{1F5A2A09-3BC3-4B7B-8B06-34AC7E578B7C}" type="parTrans" cxnId="{E3472544-3A2E-4E49-93F2-3EB121722519}">
      <dgm:prSet/>
      <dgm:spPr/>
      <dgm:t>
        <a:bodyPr/>
        <a:lstStyle/>
        <a:p>
          <a:pPr algn="ctr"/>
          <a:endParaRPr lang="en-US"/>
        </a:p>
      </dgm:t>
    </dgm:pt>
    <dgm:pt modelId="{69D00A61-57AA-4B83-913E-3B06E1B36877}" type="sibTrans" cxnId="{E3472544-3A2E-4E49-93F2-3EB121722519}">
      <dgm:prSet phldrT="3" phldr="0"/>
      <dgm:spPr>
        <a:solidFill>
          <a:schemeClr val="accent3"/>
        </a:solidFill>
        <a:ln>
          <a:noFill/>
        </a:ln>
        <a:effectLst/>
      </dgm:spPr>
      <dgm:t>
        <a:bodyPr/>
        <a:lstStyle/>
        <a:p>
          <a:pPr algn="ctr"/>
          <a:r>
            <a:rPr lang="en-US"/>
            <a:t>3</a:t>
          </a:r>
        </a:p>
      </dgm:t>
    </dgm:pt>
    <dgm:pt modelId="{E4BA3907-F2FA-495E-A9E7-1F0D72584653}">
      <dgm:prSet custT="1"/>
      <dgm:spPr>
        <a:effectLst/>
      </dgm:spPr>
      <dgm:t>
        <a:bodyPr/>
        <a:lstStyle/>
        <a:p>
          <a:pPr algn="ctr"/>
          <a:r>
            <a:rPr lang="nb-NO" sz="1400" dirty="0">
              <a:solidFill>
                <a:schemeClr val="accent2"/>
              </a:solidFill>
            </a:rPr>
            <a:t>Interne forbedringsområder i Longyearbyen lokalstyre</a:t>
          </a:r>
          <a:endParaRPr lang="en-US" sz="1400" dirty="0">
            <a:solidFill>
              <a:schemeClr val="accent2"/>
            </a:solidFill>
          </a:endParaRPr>
        </a:p>
      </dgm:t>
    </dgm:pt>
    <dgm:pt modelId="{4E3AD440-5960-4390-BAA4-D04DDD11462D}" type="parTrans" cxnId="{E0C478BE-1345-48B1-9107-7F0D46D35764}">
      <dgm:prSet/>
      <dgm:spPr/>
      <dgm:t>
        <a:bodyPr/>
        <a:lstStyle/>
        <a:p>
          <a:pPr algn="ctr"/>
          <a:endParaRPr lang="en-US"/>
        </a:p>
      </dgm:t>
    </dgm:pt>
    <dgm:pt modelId="{E63D35E3-2615-4FF9-B308-3612019B6E9E}" type="sibTrans" cxnId="{E0C478BE-1345-48B1-9107-7F0D46D35764}">
      <dgm:prSet phldrT="4" phldr="0"/>
      <dgm:spPr>
        <a:solidFill>
          <a:schemeClr val="accent3"/>
        </a:solidFill>
        <a:ln>
          <a:noFill/>
        </a:ln>
        <a:effectLst/>
      </dgm:spPr>
      <dgm:t>
        <a:bodyPr/>
        <a:lstStyle/>
        <a:p>
          <a:pPr algn="ctr"/>
          <a:r>
            <a:rPr lang="en-US"/>
            <a:t>4</a:t>
          </a:r>
        </a:p>
      </dgm:t>
    </dgm:pt>
    <dgm:pt modelId="{F4DCD814-67FA-476F-AF10-52080C594819}" type="pres">
      <dgm:prSet presAssocID="{23E79125-3EED-40A0-AD79-531F39BD6029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0BF71BE0-12CB-4E3F-8D4A-49AF625DEE88}" type="pres">
      <dgm:prSet presAssocID="{34C7E0F9-FA8A-46A6-8FB5-049A067A8AD2}" presName="compositeNode" presStyleCnt="0">
        <dgm:presLayoutVars>
          <dgm:bulletEnabled val="1"/>
        </dgm:presLayoutVars>
      </dgm:prSet>
      <dgm:spPr/>
    </dgm:pt>
    <dgm:pt modelId="{36FBCCF4-CA6D-4CE0-BDCE-A6C5F501A09C}" type="pres">
      <dgm:prSet presAssocID="{34C7E0F9-FA8A-46A6-8FB5-049A067A8AD2}" presName="bgRect" presStyleLbl="bgAccFollowNode1" presStyleIdx="0" presStyleCnt="4"/>
      <dgm:spPr/>
      <dgm:t>
        <a:bodyPr/>
        <a:lstStyle/>
        <a:p>
          <a:endParaRPr lang="nb-NO"/>
        </a:p>
      </dgm:t>
    </dgm:pt>
    <dgm:pt modelId="{27B6364C-80CD-44A3-A0EB-FFED7DCC276C}" type="pres">
      <dgm:prSet presAssocID="{53DB400F-679C-4047-8F2D-599F45BC039C}" presName="sibTransNodeCircle" presStyleLbl="alignNode1" presStyleIdx="0" presStyleCnt="8">
        <dgm:presLayoutVars>
          <dgm:chMax val="0"/>
          <dgm:bulletEnabled/>
        </dgm:presLayoutVars>
      </dgm:prSet>
      <dgm:spPr/>
      <dgm:t>
        <a:bodyPr/>
        <a:lstStyle/>
        <a:p>
          <a:endParaRPr lang="nb-NO"/>
        </a:p>
      </dgm:t>
    </dgm:pt>
    <dgm:pt modelId="{5DCEED5D-2351-4119-AE72-301C22016E10}" type="pres">
      <dgm:prSet presAssocID="{34C7E0F9-FA8A-46A6-8FB5-049A067A8AD2}" presName="bottomLine" presStyleLbl="alignNode1" presStyleIdx="1" presStyleCnt="8">
        <dgm:presLayoutVars/>
      </dgm:prSet>
      <dgm:spPr>
        <a:effectLst/>
      </dgm:spPr>
    </dgm:pt>
    <dgm:pt modelId="{ACE30FAB-9286-4659-BC5C-CCC45764AF0F}" type="pres">
      <dgm:prSet presAssocID="{34C7E0F9-FA8A-46A6-8FB5-049A067A8AD2}" presName="nodeText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92177AC-0000-47F7-936D-A549413C0682}" type="pres">
      <dgm:prSet presAssocID="{53DB400F-679C-4047-8F2D-599F45BC039C}" presName="sibTrans" presStyleCnt="0"/>
      <dgm:spPr/>
    </dgm:pt>
    <dgm:pt modelId="{E5011E27-81FE-4595-A8C6-442405E1C871}" type="pres">
      <dgm:prSet presAssocID="{049C0D56-866B-4F3F-AC2E-4E00D19D9AC2}" presName="compositeNode" presStyleCnt="0">
        <dgm:presLayoutVars>
          <dgm:bulletEnabled val="1"/>
        </dgm:presLayoutVars>
      </dgm:prSet>
      <dgm:spPr/>
    </dgm:pt>
    <dgm:pt modelId="{C8C27167-FB72-4B25-B092-58B191D096C9}" type="pres">
      <dgm:prSet presAssocID="{049C0D56-866B-4F3F-AC2E-4E00D19D9AC2}" presName="bgRect" presStyleLbl="bgAccFollowNode1" presStyleIdx="1" presStyleCnt="4"/>
      <dgm:spPr/>
      <dgm:t>
        <a:bodyPr/>
        <a:lstStyle/>
        <a:p>
          <a:endParaRPr lang="nb-NO"/>
        </a:p>
      </dgm:t>
    </dgm:pt>
    <dgm:pt modelId="{0ACEB469-9B33-431E-B49F-ECD5F74E06C6}" type="pres">
      <dgm:prSet presAssocID="{52F6E900-CF26-400A-92AC-663F22E0E0E9}" presName="sibTransNodeCircle" presStyleLbl="alignNode1" presStyleIdx="2" presStyleCnt="8">
        <dgm:presLayoutVars>
          <dgm:chMax val="0"/>
          <dgm:bulletEnabled/>
        </dgm:presLayoutVars>
      </dgm:prSet>
      <dgm:spPr/>
      <dgm:t>
        <a:bodyPr/>
        <a:lstStyle/>
        <a:p>
          <a:endParaRPr lang="nb-NO"/>
        </a:p>
      </dgm:t>
    </dgm:pt>
    <dgm:pt modelId="{B28A289B-74A4-4CAC-B65F-975AAEC0CE93}" type="pres">
      <dgm:prSet presAssocID="{049C0D56-866B-4F3F-AC2E-4E00D19D9AC2}" presName="bottomLine" presStyleLbl="alignNode1" presStyleIdx="3" presStyleCnt="8">
        <dgm:presLayoutVars/>
      </dgm:prSet>
      <dgm:spPr>
        <a:xfrm>
          <a:off x="2808565" y="4048132"/>
          <a:ext cx="2550318" cy="72"/>
        </a:xfrm>
        <a:prstGeom prst="rect">
          <a:avLst/>
        </a:prstGeom>
        <a:gradFill rotWithShape="0">
          <a:gsLst>
            <a:gs pos="0">
              <a:srgbClr val="550E5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550E5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550E5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15DF2B37-A238-4E43-B6D2-DD9B7AA89E8B}" type="pres">
      <dgm:prSet presAssocID="{049C0D56-866B-4F3F-AC2E-4E00D19D9AC2}" presName="nodeText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3EAD973-763A-4C2F-889A-F70E4FEF6ACE}" type="pres">
      <dgm:prSet presAssocID="{52F6E900-CF26-400A-92AC-663F22E0E0E9}" presName="sibTrans" presStyleCnt="0"/>
      <dgm:spPr/>
    </dgm:pt>
    <dgm:pt modelId="{1A3585D1-B309-44AB-AFB0-CE9E56DA3A2F}" type="pres">
      <dgm:prSet presAssocID="{38AE2BA4-20C2-4837-A7D0-2B2F99213716}" presName="compositeNode" presStyleCnt="0">
        <dgm:presLayoutVars>
          <dgm:bulletEnabled val="1"/>
        </dgm:presLayoutVars>
      </dgm:prSet>
      <dgm:spPr/>
    </dgm:pt>
    <dgm:pt modelId="{D35A5A4C-8C4A-4E37-96ED-834EFBE8353D}" type="pres">
      <dgm:prSet presAssocID="{38AE2BA4-20C2-4837-A7D0-2B2F99213716}" presName="bgRect" presStyleLbl="bgAccFollowNode1" presStyleIdx="2" presStyleCnt="4"/>
      <dgm:spPr/>
      <dgm:t>
        <a:bodyPr/>
        <a:lstStyle/>
        <a:p>
          <a:endParaRPr lang="nb-NO"/>
        </a:p>
      </dgm:t>
    </dgm:pt>
    <dgm:pt modelId="{3E1C0E9F-3956-48FE-9BAD-CF564489432B}" type="pres">
      <dgm:prSet presAssocID="{69D00A61-57AA-4B83-913E-3B06E1B36877}" presName="sibTransNodeCircle" presStyleLbl="alignNode1" presStyleIdx="4" presStyleCnt="8">
        <dgm:presLayoutVars>
          <dgm:chMax val="0"/>
          <dgm:bulletEnabled/>
        </dgm:presLayoutVars>
      </dgm:prSet>
      <dgm:spPr/>
      <dgm:t>
        <a:bodyPr/>
        <a:lstStyle/>
        <a:p>
          <a:endParaRPr lang="nb-NO"/>
        </a:p>
      </dgm:t>
    </dgm:pt>
    <dgm:pt modelId="{A9F2F51D-D3D6-4EA9-A376-2AE7CC086EF0}" type="pres">
      <dgm:prSet presAssocID="{38AE2BA4-20C2-4837-A7D0-2B2F99213716}" presName="bottomLine" presStyleLbl="alignNode1" presStyleIdx="5" presStyleCnt="8">
        <dgm:presLayoutVars/>
      </dgm:prSet>
      <dgm:spPr>
        <a:xfrm>
          <a:off x="5613915" y="4048132"/>
          <a:ext cx="2550318" cy="72"/>
        </a:xfrm>
        <a:prstGeom prst="rect">
          <a:avLst/>
        </a:prstGeom>
        <a:gradFill rotWithShape="0">
          <a:gsLst>
            <a:gs pos="0">
              <a:srgbClr val="550E5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550E5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550E5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9D3F5007-7606-4F2F-8D23-4587F0A38EE8}" type="pres">
      <dgm:prSet presAssocID="{38AE2BA4-20C2-4837-A7D0-2B2F99213716}" presName="nodeText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DACFB4F-9567-45B2-B413-29E8F55EF4D6}" type="pres">
      <dgm:prSet presAssocID="{69D00A61-57AA-4B83-913E-3B06E1B36877}" presName="sibTrans" presStyleCnt="0"/>
      <dgm:spPr/>
    </dgm:pt>
    <dgm:pt modelId="{E0E3B3F5-D4D5-40FD-8742-53D20EC95AF6}" type="pres">
      <dgm:prSet presAssocID="{E4BA3907-F2FA-495E-A9E7-1F0D72584653}" presName="compositeNode" presStyleCnt="0">
        <dgm:presLayoutVars>
          <dgm:bulletEnabled val="1"/>
        </dgm:presLayoutVars>
      </dgm:prSet>
      <dgm:spPr/>
    </dgm:pt>
    <dgm:pt modelId="{9FAB71DA-CCB4-44D2-B53C-55ED67C3E00F}" type="pres">
      <dgm:prSet presAssocID="{E4BA3907-F2FA-495E-A9E7-1F0D72584653}" presName="bgRect" presStyleLbl="bgAccFollowNode1" presStyleIdx="3" presStyleCnt="4"/>
      <dgm:spPr/>
      <dgm:t>
        <a:bodyPr/>
        <a:lstStyle/>
        <a:p>
          <a:endParaRPr lang="nb-NO"/>
        </a:p>
      </dgm:t>
    </dgm:pt>
    <dgm:pt modelId="{C7F883BB-424B-492F-A984-952FAD164298}" type="pres">
      <dgm:prSet presAssocID="{E63D35E3-2615-4FF9-B308-3612019B6E9E}" presName="sibTransNodeCircle" presStyleLbl="alignNode1" presStyleIdx="6" presStyleCnt="8">
        <dgm:presLayoutVars>
          <dgm:chMax val="0"/>
          <dgm:bulletEnabled/>
        </dgm:presLayoutVars>
      </dgm:prSet>
      <dgm:spPr/>
      <dgm:t>
        <a:bodyPr/>
        <a:lstStyle/>
        <a:p>
          <a:endParaRPr lang="nb-NO"/>
        </a:p>
      </dgm:t>
    </dgm:pt>
    <dgm:pt modelId="{C0E45FCF-22BC-42AB-98BC-604D0FB606B8}" type="pres">
      <dgm:prSet presAssocID="{E4BA3907-F2FA-495E-A9E7-1F0D72584653}" presName="bottomLine" presStyleLbl="alignNode1" presStyleIdx="7" presStyleCnt="8">
        <dgm:presLayoutVars/>
      </dgm:prSet>
      <dgm:spPr>
        <a:xfrm>
          <a:off x="8419266" y="4048132"/>
          <a:ext cx="2550318" cy="72"/>
        </a:xfrm>
        <a:prstGeom prst="rect">
          <a:avLst/>
        </a:prstGeom>
        <a:gradFill rotWithShape="0">
          <a:gsLst>
            <a:gs pos="0">
              <a:srgbClr val="550E5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550E5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550E5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757439BB-DC7D-4E35-AF6E-5959EF8CE718}" type="pres">
      <dgm:prSet presAssocID="{E4BA3907-F2FA-495E-A9E7-1F0D72584653}" presName="nodeText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DC2F9311-4060-498B-97CA-1860DA02DAE5}" type="presOf" srcId="{52F6E900-CF26-400A-92AC-663F22E0E0E9}" destId="{0ACEB469-9B33-431E-B49F-ECD5F74E06C6}" srcOrd="0" destOrd="0" presId="urn:microsoft.com/office/officeart/2016/7/layout/BasicLinearProcessNumbered"/>
    <dgm:cxn modelId="{87C47137-56A7-4E23-832A-4D83219A0EA0}" type="presOf" srcId="{E4BA3907-F2FA-495E-A9E7-1F0D72584653}" destId="{9FAB71DA-CCB4-44D2-B53C-55ED67C3E00F}" srcOrd="0" destOrd="0" presId="urn:microsoft.com/office/officeart/2016/7/layout/BasicLinearProcessNumbered"/>
    <dgm:cxn modelId="{C28C35CB-F114-441F-AD25-99A734A8BEF6}" type="presOf" srcId="{049C0D56-866B-4F3F-AC2E-4E00D19D9AC2}" destId="{C8C27167-FB72-4B25-B092-58B191D096C9}" srcOrd="0" destOrd="0" presId="urn:microsoft.com/office/officeart/2016/7/layout/BasicLinearProcessNumbered"/>
    <dgm:cxn modelId="{70465719-A93A-493A-B20B-BA3545479CFF}" srcId="{23E79125-3EED-40A0-AD79-531F39BD6029}" destId="{34C7E0F9-FA8A-46A6-8FB5-049A067A8AD2}" srcOrd="0" destOrd="0" parTransId="{32089964-74E2-4A9D-95CD-26135449352C}" sibTransId="{53DB400F-679C-4047-8F2D-599F45BC039C}"/>
    <dgm:cxn modelId="{E3472544-3A2E-4E49-93F2-3EB121722519}" srcId="{23E79125-3EED-40A0-AD79-531F39BD6029}" destId="{38AE2BA4-20C2-4837-A7D0-2B2F99213716}" srcOrd="2" destOrd="0" parTransId="{1F5A2A09-3BC3-4B7B-8B06-34AC7E578B7C}" sibTransId="{69D00A61-57AA-4B83-913E-3B06E1B36877}"/>
    <dgm:cxn modelId="{5F4F7BBB-603F-4A60-9989-8144286DD4B5}" type="presOf" srcId="{53DB400F-679C-4047-8F2D-599F45BC039C}" destId="{27B6364C-80CD-44A3-A0EB-FFED7DCC276C}" srcOrd="0" destOrd="0" presId="urn:microsoft.com/office/officeart/2016/7/layout/BasicLinearProcessNumbered"/>
    <dgm:cxn modelId="{64DF9D96-B9F6-4E6A-AF89-742A86693010}" type="presOf" srcId="{34C7E0F9-FA8A-46A6-8FB5-049A067A8AD2}" destId="{36FBCCF4-CA6D-4CE0-BDCE-A6C5F501A09C}" srcOrd="0" destOrd="0" presId="urn:microsoft.com/office/officeart/2016/7/layout/BasicLinearProcessNumbered"/>
    <dgm:cxn modelId="{E0C478BE-1345-48B1-9107-7F0D46D35764}" srcId="{23E79125-3EED-40A0-AD79-531F39BD6029}" destId="{E4BA3907-F2FA-495E-A9E7-1F0D72584653}" srcOrd="3" destOrd="0" parTransId="{4E3AD440-5960-4390-BAA4-D04DDD11462D}" sibTransId="{E63D35E3-2615-4FF9-B308-3612019B6E9E}"/>
    <dgm:cxn modelId="{84317629-14D7-4CBA-B298-A9D146F2DD40}" type="presOf" srcId="{E4BA3907-F2FA-495E-A9E7-1F0D72584653}" destId="{757439BB-DC7D-4E35-AF6E-5959EF8CE718}" srcOrd="1" destOrd="0" presId="urn:microsoft.com/office/officeart/2016/7/layout/BasicLinearProcessNumbered"/>
    <dgm:cxn modelId="{BD56F70A-6D18-4440-B4AB-00FC9C36AF33}" type="presOf" srcId="{38AE2BA4-20C2-4837-A7D0-2B2F99213716}" destId="{9D3F5007-7606-4F2F-8D23-4587F0A38EE8}" srcOrd="1" destOrd="0" presId="urn:microsoft.com/office/officeart/2016/7/layout/BasicLinearProcessNumbered"/>
    <dgm:cxn modelId="{198C25AA-5E60-4463-8F8F-148F7FDFC702}" type="presOf" srcId="{049C0D56-866B-4F3F-AC2E-4E00D19D9AC2}" destId="{15DF2B37-A238-4E43-B6D2-DD9B7AA89E8B}" srcOrd="1" destOrd="0" presId="urn:microsoft.com/office/officeart/2016/7/layout/BasicLinearProcessNumbered"/>
    <dgm:cxn modelId="{45990BA6-0F2D-47B2-B5D3-0540FF1305EA}" type="presOf" srcId="{38AE2BA4-20C2-4837-A7D0-2B2F99213716}" destId="{D35A5A4C-8C4A-4E37-96ED-834EFBE8353D}" srcOrd="0" destOrd="0" presId="urn:microsoft.com/office/officeart/2016/7/layout/BasicLinearProcessNumbered"/>
    <dgm:cxn modelId="{B371C199-67E4-4D36-BD7A-8893EFF6E748}" srcId="{23E79125-3EED-40A0-AD79-531F39BD6029}" destId="{049C0D56-866B-4F3F-AC2E-4E00D19D9AC2}" srcOrd="1" destOrd="0" parTransId="{12AD8BFF-7F1E-403E-AABC-3E44464296D4}" sibTransId="{52F6E900-CF26-400A-92AC-663F22E0E0E9}"/>
    <dgm:cxn modelId="{9089AF81-D7AC-4C4F-A58D-353D4BB92042}" type="presOf" srcId="{34C7E0F9-FA8A-46A6-8FB5-049A067A8AD2}" destId="{ACE30FAB-9286-4659-BC5C-CCC45764AF0F}" srcOrd="1" destOrd="0" presId="urn:microsoft.com/office/officeart/2016/7/layout/BasicLinearProcessNumbered"/>
    <dgm:cxn modelId="{D83B599F-EA22-41D2-B040-1BC85BEBCB0B}" type="presOf" srcId="{E63D35E3-2615-4FF9-B308-3612019B6E9E}" destId="{C7F883BB-424B-492F-A984-952FAD164298}" srcOrd="0" destOrd="0" presId="urn:microsoft.com/office/officeart/2016/7/layout/BasicLinearProcessNumbered"/>
    <dgm:cxn modelId="{5AE4B7AC-805C-4392-B7EA-AFDBC5C37977}" type="presOf" srcId="{23E79125-3EED-40A0-AD79-531F39BD6029}" destId="{F4DCD814-67FA-476F-AF10-52080C594819}" srcOrd="0" destOrd="0" presId="urn:microsoft.com/office/officeart/2016/7/layout/BasicLinearProcessNumbered"/>
    <dgm:cxn modelId="{C52438A7-1E71-4157-B668-02A0BF585A96}" type="presOf" srcId="{69D00A61-57AA-4B83-913E-3B06E1B36877}" destId="{3E1C0E9F-3956-48FE-9BAD-CF564489432B}" srcOrd="0" destOrd="0" presId="urn:microsoft.com/office/officeart/2016/7/layout/BasicLinearProcessNumbered"/>
    <dgm:cxn modelId="{565E1EFB-5FBC-457F-99D9-1DF5195AE9E8}" type="presParOf" srcId="{F4DCD814-67FA-476F-AF10-52080C594819}" destId="{0BF71BE0-12CB-4E3F-8D4A-49AF625DEE88}" srcOrd="0" destOrd="0" presId="urn:microsoft.com/office/officeart/2016/7/layout/BasicLinearProcessNumbered"/>
    <dgm:cxn modelId="{1648FBF6-E6A9-4C53-8D60-5DF8E730A1FD}" type="presParOf" srcId="{0BF71BE0-12CB-4E3F-8D4A-49AF625DEE88}" destId="{36FBCCF4-CA6D-4CE0-BDCE-A6C5F501A09C}" srcOrd="0" destOrd="0" presId="urn:microsoft.com/office/officeart/2016/7/layout/BasicLinearProcessNumbered"/>
    <dgm:cxn modelId="{6A4E38B0-AE36-4E38-8392-1E2D0563922E}" type="presParOf" srcId="{0BF71BE0-12CB-4E3F-8D4A-49AF625DEE88}" destId="{27B6364C-80CD-44A3-A0EB-FFED7DCC276C}" srcOrd="1" destOrd="0" presId="urn:microsoft.com/office/officeart/2016/7/layout/BasicLinearProcessNumbered"/>
    <dgm:cxn modelId="{8AA66796-E76B-4082-94A7-7E5D28D868E4}" type="presParOf" srcId="{0BF71BE0-12CB-4E3F-8D4A-49AF625DEE88}" destId="{5DCEED5D-2351-4119-AE72-301C22016E10}" srcOrd="2" destOrd="0" presId="urn:microsoft.com/office/officeart/2016/7/layout/BasicLinearProcessNumbered"/>
    <dgm:cxn modelId="{B325AF30-2F38-48C1-9F6B-BC4B1E080C61}" type="presParOf" srcId="{0BF71BE0-12CB-4E3F-8D4A-49AF625DEE88}" destId="{ACE30FAB-9286-4659-BC5C-CCC45764AF0F}" srcOrd="3" destOrd="0" presId="urn:microsoft.com/office/officeart/2016/7/layout/BasicLinearProcessNumbered"/>
    <dgm:cxn modelId="{4822C982-CD6B-4BC8-9BCF-1529EE9EF59F}" type="presParOf" srcId="{F4DCD814-67FA-476F-AF10-52080C594819}" destId="{992177AC-0000-47F7-936D-A549413C0682}" srcOrd="1" destOrd="0" presId="urn:microsoft.com/office/officeart/2016/7/layout/BasicLinearProcessNumbered"/>
    <dgm:cxn modelId="{CE833877-A9EE-47C4-AAA7-54979FEA98BC}" type="presParOf" srcId="{F4DCD814-67FA-476F-AF10-52080C594819}" destId="{E5011E27-81FE-4595-A8C6-442405E1C871}" srcOrd="2" destOrd="0" presId="urn:microsoft.com/office/officeart/2016/7/layout/BasicLinearProcessNumbered"/>
    <dgm:cxn modelId="{382E7866-D0E8-4473-824C-B54B2A5B4F58}" type="presParOf" srcId="{E5011E27-81FE-4595-A8C6-442405E1C871}" destId="{C8C27167-FB72-4B25-B092-58B191D096C9}" srcOrd="0" destOrd="0" presId="urn:microsoft.com/office/officeart/2016/7/layout/BasicLinearProcessNumbered"/>
    <dgm:cxn modelId="{901D837F-896B-4070-AAEB-B8793DCC1F68}" type="presParOf" srcId="{E5011E27-81FE-4595-A8C6-442405E1C871}" destId="{0ACEB469-9B33-431E-B49F-ECD5F74E06C6}" srcOrd="1" destOrd="0" presId="urn:microsoft.com/office/officeart/2016/7/layout/BasicLinearProcessNumbered"/>
    <dgm:cxn modelId="{2B4A398F-A078-47C8-8DD6-3E8339B6C5CB}" type="presParOf" srcId="{E5011E27-81FE-4595-A8C6-442405E1C871}" destId="{B28A289B-74A4-4CAC-B65F-975AAEC0CE93}" srcOrd="2" destOrd="0" presId="urn:microsoft.com/office/officeart/2016/7/layout/BasicLinearProcessNumbered"/>
    <dgm:cxn modelId="{936B5520-4546-490C-9397-95D1784338C1}" type="presParOf" srcId="{E5011E27-81FE-4595-A8C6-442405E1C871}" destId="{15DF2B37-A238-4E43-B6D2-DD9B7AA89E8B}" srcOrd="3" destOrd="0" presId="urn:microsoft.com/office/officeart/2016/7/layout/BasicLinearProcessNumbered"/>
    <dgm:cxn modelId="{BBAE8DA6-B506-4578-84CB-42F2F577D5F8}" type="presParOf" srcId="{F4DCD814-67FA-476F-AF10-52080C594819}" destId="{13EAD973-763A-4C2F-889A-F70E4FEF6ACE}" srcOrd="3" destOrd="0" presId="urn:microsoft.com/office/officeart/2016/7/layout/BasicLinearProcessNumbered"/>
    <dgm:cxn modelId="{4BF15AC0-D164-4408-8D7F-F1072F019658}" type="presParOf" srcId="{F4DCD814-67FA-476F-AF10-52080C594819}" destId="{1A3585D1-B309-44AB-AFB0-CE9E56DA3A2F}" srcOrd="4" destOrd="0" presId="urn:microsoft.com/office/officeart/2016/7/layout/BasicLinearProcessNumbered"/>
    <dgm:cxn modelId="{06ADE853-BAF7-4401-961C-29E4A1AFF391}" type="presParOf" srcId="{1A3585D1-B309-44AB-AFB0-CE9E56DA3A2F}" destId="{D35A5A4C-8C4A-4E37-96ED-834EFBE8353D}" srcOrd="0" destOrd="0" presId="urn:microsoft.com/office/officeart/2016/7/layout/BasicLinearProcessNumbered"/>
    <dgm:cxn modelId="{12518163-1502-4B28-AE46-3C2DF655A05F}" type="presParOf" srcId="{1A3585D1-B309-44AB-AFB0-CE9E56DA3A2F}" destId="{3E1C0E9F-3956-48FE-9BAD-CF564489432B}" srcOrd="1" destOrd="0" presId="urn:microsoft.com/office/officeart/2016/7/layout/BasicLinearProcessNumbered"/>
    <dgm:cxn modelId="{66C9790F-375C-4C5A-803A-BC28084402FD}" type="presParOf" srcId="{1A3585D1-B309-44AB-AFB0-CE9E56DA3A2F}" destId="{A9F2F51D-D3D6-4EA9-A376-2AE7CC086EF0}" srcOrd="2" destOrd="0" presId="urn:microsoft.com/office/officeart/2016/7/layout/BasicLinearProcessNumbered"/>
    <dgm:cxn modelId="{9DEF26C9-77F4-4178-9471-C6C043B71372}" type="presParOf" srcId="{1A3585D1-B309-44AB-AFB0-CE9E56DA3A2F}" destId="{9D3F5007-7606-4F2F-8D23-4587F0A38EE8}" srcOrd="3" destOrd="0" presId="urn:microsoft.com/office/officeart/2016/7/layout/BasicLinearProcessNumbered"/>
    <dgm:cxn modelId="{023640B6-6E9C-4E9E-8AA1-69655D7F231D}" type="presParOf" srcId="{F4DCD814-67FA-476F-AF10-52080C594819}" destId="{DDACFB4F-9567-45B2-B413-29E8F55EF4D6}" srcOrd="5" destOrd="0" presId="urn:microsoft.com/office/officeart/2016/7/layout/BasicLinearProcessNumbered"/>
    <dgm:cxn modelId="{924113C7-4005-49D5-A0B9-8F29207A301F}" type="presParOf" srcId="{F4DCD814-67FA-476F-AF10-52080C594819}" destId="{E0E3B3F5-D4D5-40FD-8742-53D20EC95AF6}" srcOrd="6" destOrd="0" presId="urn:microsoft.com/office/officeart/2016/7/layout/BasicLinearProcessNumbered"/>
    <dgm:cxn modelId="{43C206F4-DC38-474C-BF04-356B466299CD}" type="presParOf" srcId="{E0E3B3F5-D4D5-40FD-8742-53D20EC95AF6}" destId="{9FAB71DA-CCB4-44D2-B53C-55ED67C3E00F}" srcOrd="0" destOrd="0" presId="urn:microsoft.com/office/officeart/2016/7/layout/BasicLinearProcessNumbered"/>
    <dgm:cxn modelId="{707A9B55-89DC-4027-BF9C-675F71192FDF}" type="presParOf" srcId="{E0E3B3F5-D4D5-40FD-8742-53D20EC95AF6}" destId="{C7F883BB-424B-492F-A984-952FAD164298}" srcOrd="1" destOrd="0" presId="urn:microsoft.com/office/officeart/2016/7/layout/BasicLinearProcessNumbered"/>
    <dgm:cxn modelId="{D089F1E8-783F-4F60-828D-1753F16DCBA2}" type="presParOf" srcId="{E0E3B3F5-D4D5-40FD-8742-53D20EC95AF6}" destId="{C0E45FCF-22BC-42AB-98BC-604D0FB606B8}" srcOrd="2" destOrd="0" presId="urn:microsoft.com/office/officeart/2016/7/layout/BasicLinearProcessNumbered"/>
    <dgm:cxn modelId="{CA7987F5-F996-4B28-9369-B253B72885D6}" type="presParOf" srcId="{E0E3B3F5-D4D5-40FD-8742-53D20EC95AF6}" destId="{757439BB-DC7D-4E35-AF6E-5959EF8CE71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1F8E52-82CF-4E2C-9E71-8017AB2BFCCD}" type="doc">
      <dgm:prSet loTypeId="urn:microsoft.com/office/officeart/2005/8/layout/defaul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8BA45F2-7853-4D26-AA88-58DB6018D2BD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 dirty="0"/>
            <a:t>Politikerne må oppdateres bedre på næringssaker</a:t>
          </a:r>
          <a:endParaRPr lang="en-US" sz="1000" dirty="0"/>
        </a:p>
      </dgm:t>
    </dgm:pt>
    <dgm:pt modelId="{8995039A-97CC-4696-82ED-78C870CBD1AC}" type="parTrans" cxnId="{D693BF71-9684-4E2A-813C-6703CF351156}">
      <dgm:prSet/>
      <dgm:spPr/>
      <dgm:t>
        <a:bodyPr/>
        <a:lstStyle/>
        <a:p>
          <a:endParaRPr lang="en-US" sz="1000"/>
        </a:p>
      </dgm:t>
    </dgm:pt>
    <dgm:pt modelId="{2AF65F67-EF7A-4A77-90A7-3CF46FF67700}" type="sibTrans" cxnId="{D693BF71-9684-4E2A-813C-6703CF351156}">
      <dgm:prSet/>
      <dgm:spPr/>
      <dgm:t>
        <a:bodyPr/>
        <a:lstStyle/>
        <a:p>
          <a:endParaRPr lang="en-US" sz="1000"/>
        </a:p>
      </dgm:t>
    </dgm:pt>
    <dgm:pt modelId="{20220C37-08E4-4B82-A772-FA706795FC5D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 dirty="0"/>
            <a:t>Tydeliggjøre rollefordeling mellom lokalstyre/administrasjon og politikere</a:t>
          </a:r>
          <a:endParaRPr lang="en-US" sz="1000" dirty="0"/>
        </a:p>
      </dgm:t>
    </dgm:pt>
    <dgm:pt modelId="{D7B3F003-2815-4C69-894C-6C5122C06A5D}" type="parTrans" cxnId="{DAB3C3BE-F8DD-4CB4-A3B6-564E13CCB35E}">
      <dgm:prSet/>
      <dgm:spPr/>
      <dgm:t>
        <a:bodyPr/>
        <a:lstStyle/>
        <a:p>
          <a:endParaRPr lang="en-US" sz="1000"/>
        </a:p>
      </dgm:t>
    </dgm:pt>
    <dgm:pt modelId="{EE2AD527-AB7B-4208-8662-D7E4FD859358}" type="sibTrans" cxnId="{DAB3C3BE-F8DD-4CB4-A3B6-564E13CCB35E}">
      <dgm:prSet/>
      <dgm:spPr/>
      <dgm:t>
        <a:bodyPr/>
        <a:lstStyle/>
        <a:p>
          <a:endParaRPr lang="en-US" sz="1000"/>
        </a:p>
      </dgm:t>
    </dgm:pt>
    <dgm:pt modelId="{F868288E-7B14-4B2C-A72E-E974362EB9C7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 dirty="0"/>
            <a:t>Redusere saksbehandlingstid</a:t>
          </a:r>
          <a:endParaRPr lang="en-US" sz="1000" dirty="0"/>
        </a:p>
      </dgm:t>
    </dgm:pt>
    <dgm:pt modelId="{44E54FB8-E04E-4448-8256-9F6D6D590131}" type="parTrans" cxnId="{1CEEB472-1A5A-4840-A0F3-80090626CF73}">
      <dgm:prSet/>
      <dgm:spPr/>
      <dgm:t>
        <a:bodyPr/>
        <a:lstStyle/>
        <a:p>
          <a:endParaRPr lang="en-US" sz="1000"/>
        </a:p>
      </dgm:t>
    </dgm:pt>
    <dgm:pt modelId="{C701A7A0-3A66-4F92-A3CE-E7C28A4DA4E7}" type="sibTrans" cxnId="{1CEEB472-1A5A-4840-A0F3-80090626CF73}">
      <dgm:prSet/>
      <dgm:spPr/>
      <dgm:t>
        <a:bodyPr/>
        <a:lstStyle/>
        <a:p>
          <a:endParaRPr lang="en-US" sz="1000"/>
        </a:p>
      </dgm:t>
    </dgm:pt>
    <dgm:pt modelId="{EE327E21-56E0-40EC-8D84-80C16C934602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 dirty="0"/>
            <a:t>Effektivisere og/eller leie inn kompetanse på kritiske områder</a:t>
          </a:r>
          <a:endParaRPr lang="en-US" sz="1000" dirty="0"/>
        </a:p>
      </dgm:t>
    </dgm:pt>
    <dgm:pt modelId="{01352EF3-31EB-4ACB-AA21-354B4675A047}" type="parTrans" cxnId="{1857F255-FEE1-4FFB-A0AC-766B171C2B24}">
      <dgm:prSet/>
      <dgm:spPr/>
      <dgm:t>
        <a:bodyPr/>
        <a:lstStyle/>
        <a:p>
          <a:endParaRPr lang="en-US" sz="1000"/>
        </a:p>
      </dgm:t>
    </dgm:pt>
    <dgm:pt modelId="{EACCBA3C-6513-4D04-9489-DADE4F629556}" type="sibTrans" cxnId="{1857F255-FEE1-4FFB-A0AC-766B171C2B24}">
      <dgm:prSet/>
      <dgm:spPr/>
      <dgm:t>
        <a:bodyPr/>
        <a:lstStyle/>
        <a:p>
          <a:endParaRPr lang="en-US" sz="1000"/>
        </a:p>
      </dgm:t>
    </dgm:pt>
    <dgm:pt modelId="{F410BE63-A5B8-4330-9830-F6809A131817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 dirty="0"/>
            <a:t>Etterse at det er tilstrekkelige fullmakter i avdelingen</a:t>
          </a:r>
          <a:endParaRPr lang="en-US" sz="1000" dirty="0"/>
        </a:p>
      </dgm:t>
    </dgm:pt>
    <dgm:pt modelId="{80BE5EF9-E401-4C46-AE22-ED8774F141EB}" type="parTrans" cxnId="{370ACBD4-98BF-43D7-B07B-83F5253EE775}">
      <dgm:prSet/>
      <dgm:spPr/>
      <dgm:t>
        <a:bodyPr/>
        <a:lstStyle/>
        <a:p>
          <a:endParaRPr lang="en-US" sz="1000"/>
        </a:p>
      </dgm:t>
    </dgm:pt>
    <dgm:pt modelId="{E251DA49-96DF-495A-A42A-B1C6B3427D76}" type="sibTrans" cxnId="{370ACBD4-98BF-43D7-B07B-83F5253EE775}">
      <dgm:prSet/>
      <dgm:spPr/>
      <dgm:t>
        <a:bodyPr/>
        <a:lstStyle/>
        <a:p>
          <a:endParaRPr lang="en-US" sz="1000"/>
        </a:p>
      </dgm:t>
    </dgm:pt>
    <dgm:pt modelId="{090463BA-0A20-4520-827C-95148C94E3FA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/>
            <a:t>Etterstrebe bedre samarbeid internt når det gjelder næringslivssaker</a:t>
          </a:r>
          <a:endParaRPr lang="en-US" sz="1000"/>
        </a:p>
      </dgm:t>
    </dgm:pt>
    <dgm:pt modelId="{A11D0F03-AFB8-4F54-9A44-764D67334197}" type="parTrans" cxnId="{8B4FD7B7-21B5-4AEF-8A52-6266EF51245B}">
      <dgm:prSet/>
      <dgm:spPr/>
      <dgm:t>
        <a:bodyPr/>
        <a:lstStyle/>
        <a:p>
          <a:endParaRPr lang="en-US" sz="1000"/>
        </a:p>
      </dgm:t>
    </dgm:pt>
    <dgm:pt modelId="{9C84E6EC-3C03-438C-8BC0-A57412E2E534}" type="sibTrans" cxnId="{8B4FD7B7-21B5-4AEF-8A52-6266EF51245B}">
      <dgm:prSet/>
      <dgm:spPr/>
      <dgm:t>
        <a:bodyPr/>
        <a:lstStyle/>
        <a:p>
          <a:endParaRPr lang="en-US" sz="1000"/>
        </a:p>
      </dgm:t>
    </dgm:pt>
    <dgm:pt modelId="{C8D90339-1D08-4B5B-A95F-8EBB776B7181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 dirty="0"/>
            <a:t>Opplæring innen lokale og nasjonale planer for Svalbard</a:t>
          </a:r>
          <a:endParaRPr lang="en-US" sz="1000" dirty="0"/>
        </a:p>
      </dgm:t>
    </dgm:pt>
    <dgm:pt modelId="{EFA66670-0223-478B-A7B1-4389AAE4D2CE}" type="parTrans" cxnId="{B3D0C0BD-8DB8-4C38-9576-23207AD8568D}">
      <dgm:prSet/>
      <dgm:spPr/>
      <dgm:t>
        <a:bodyPr/>
        <a:lstStyle/>
        <a:p>
          <a:endParaRPr lang="en-US" sz="1000"/>
        </a:p>
      </dgm:t>
    </dgm:pt>
    <dgm:pt modelId="{455F8CA3-F55A-4681-BAA6-D849C1CB42BA}" type="sibTrans" cxnId="{B3D0C0BD-8DB8-4C38-9576-23207AD8568D}">
      <dgm:prSet/>
      <dgm:spPr/>
      <dgm:t>
        <a:bodyPr/>
        <a:lstStyle/>
        <a:p>
          <a:endParaRPr lang="en-US" sz="1000"/>
        </a:p>
      </dgm:t>
    </dgm:pt>
    <dgm:pt modelId="{9F442BE3-3062-42BA-811C-D0B633DECC9F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 dirty="0"/>
            <a:t>Styrke opplæringen blant ansatt, spesielt når det gjelder næringslivets utfordringer og behov</a:t>
          </a:r>
          <a:endParaRPr lang="en-US" sz="1000" dirty="0"/>
        </a:p>
      </dgm:t>
    </dgm:pt>
    <dgm:pt modelId="{696FC6B6-98DE-424A-8FB1-7AAFF4461B08}" type="parTrans" cxnId="{B39E3089-51D5-4292-A28A-449F031C9874}">
      <dgm:prSet/>
      <dgm:spPr/>
      <dgm:t>
        <a:bodyPr/>
        <a:lstStyle/>
        <a:p>
          <a:endParaRPr lang="en-US" sz="1000"/>
        </a:p>
      </dgm:t>
    </dgm:pt>
    <dgm:pt modelId="{84FC916B-78F0-47FF-9D6B-CA04C9F485C9}" type="sibTrans" cxnId="{B39E3089-51D5-4292-A28A-449F031C9874}">
      <dgm:prSet/>
      <dgm:spPr/>
      <dgm:t>
        <a:bodyPr/>
        <a:lstStyle/>
        <a:p>
          <a:endParaRPr lang="en-US" sz="1000"/>
        </a:p>
      </dgm:t>
    </dgm:pt>
    <dgm:pt modelId="{2339EAC7-388D-4695-8E05-B66CA5F9530C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 dirty="0"/>
            <a:t>Må avklare tydeligere roller og ansvarsområder i næringsarbeidet</a:t>
          </a:r>
          <a:endParaRPr lang="en-US" sz="1000" dirty="0"/>
        </a:p>
      </dgm:t>
    </dgm:pt>
    <dgm:pt modelId="{56C0C814-AF3B-48CA-A19A-F43CEFAE7F69}" type="parTrans" cxnId="{362C3020-7B0C-4645-BB42-D667FDFF6DA9}">
      <dgm:prSet/>
      <dgm:spPr/>
      <dgm:t>
        <a:bodyPr/>
        <a:lstStyle/>
        <a:p>
          <a:endParaRPr lang="en-US" sz="1000"/>
        </a:p>
      </dgm:t>
    </dgm:pt>
    <dgm:pt modelId="{337EC08D-8B27-4ED8-A028-3523DF4E983E}" type="sibTrans" cxnId="{362C3020-7B0C-4645-BB42-D667FDFF6DA9}">
      <dgm:prSet/>
      <dgm:spPr/>
      <dgm:t>
        <a:bodyPr/>
        <a:lstStyle/>
        <a:p>
          <a:endParaRPr lang="en-US" sz="1000"/>
        </a:p>
      </dgm:t>
    </dgm:pt>
    <dgm:pt modelId="{74434FEE-2159-4946-873D-2C55C8ECF619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 dirty="0"/>
            <a:t>Generelt styrke kompetansen hos lokalstyre sine ansatte samt iverksette tiltak for å få ned turnover</a:t>
          </a:r>
          <a:endParaRPr lang="en-US" sz="1000" dirty="0"/>
        </a:p>
      </dgm:t>
    </dgm:pt>
    <dgm:pt modelId="{FBE3E783-50E7-4070-90D3-B20938E63935}" type="parTrans" cxnId="{CB8537DA-410C-4AC2-A3FF-944F75461ACF}">
      <dgm:prSet/>
      <dgm:spPr/>
      <dgm:t>
        <a:bodyPr/>
        <a:lstStyle/>
        <a:p>
          <a:endParaRPr lang="en-US" sz="1000"/>
        </a:p>
      </dgm:t>
    </dgm:pt>
    <dgm:pt modelId="{40643F66-56F6-4BF3-926A-E837B32D6E7C}" type="sibTrans" cxnId="{CB8537DA-410C-4AC2-A3FF-944F75461ACF}">
      <dgm:prSet/>
      <dgm:spPr/>
      <dgm:t>
        <a:bodyPr/>
        <a:lstStyle/>
        <a:p>
          <a:endParaRPr lang="en-US" sz="1000"/>
        </a:p>
      </dgm:t>
    </dgm:pt>
    <dgm:pt modelId="{61269136-B706-480D-B0D6-356C5687EC3F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 dirty="0"/>
            <a:t>Arbeide for å minimere responstid på henvendelser fra næringslivet</a:t>
          </a:r>
          <a:endParaRPr lang="en-US" sz="1000" dirty="0"/>
        </a:p>
      </dgm:t>
    </dgm:pt>
    <dgm:pt modelId="{ABCACB27-12B3-4A29-807D-6CF1207D4434}" type="parTrans" cxnId="{0D67878C-0C81-4A31-A9FD-A26FD0E458C7}">
      <dgm:prSet/>
      <dgm:spPr/>
      <dgm:t>
        <a:bodyPr/>
        <a:lstStyle/>
        <a:p>
          <a:endParaRPr lang="en-US" sz="1000"/>
        </a:p>
      </dgm:t>
    </dgm:pt>
    <dgm:pt modelId="{6D1066C5-0CDC-476B-A6B7-AB9F9D160B76}" type="sibTrans" cxnId="{0D67878C-0C81-4A31-A9FD-A26FD0E458C7}">
      <dgm:prSet/>
      <dgm:spPr/>
      <dgm:t>
        <a:bodyPr/>
        <a:lstStyle/>
        <a:p>
          <a:endParaRPr lang="en-US" sz="1000"/>
        </a:p>
      </dgm:t>
    </dgm:pt>
    <dgm:pt modelId="{187E868A-AAFA-4207-81CB-CC2ECE83055C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 dirty="0"/>
            <a:t>Kutte ned saker som unndras offentlighet</a:t>
          </a:r>
          <a:endParaRPr lang="en-US" sz="1000" dirty="0"/>
        </a:p>
      </dgm:t>
    </dgm:pt>
    <dgm:pt modelId="{3900A5DB-7BC5-42E1-843B-555D914BA9DA}" type="parTrans" cxnId="{89166A10-2785-4A92-B671-AD79A9253918}">
      <dgm:prSet/>
      <dgm:spPr/>
      <dgm:t>
        <a:bodyPr/>
        <a:lstStyle/>
        <a:p>
          <a:endParaRPr lang="en-US" sz="1000"/>
        </a:p>
      </dgm:t>
    </dgm:pt>
    <dgm:pt modelId="{F65D745F-C837-4FAF-B6AD-915C3ABAE6E5}" type="sibTrans" cxnId="{89166A10-2785-4A92-B671-AD79A9253918}">
      <dgm:prSet/>
      <dgm:spPr/>
      <dgm:t>
        <a:bodyPr/>
        <a:lstStyle/>
        <a:p>
          <a:endParaRPr lang="en-US" sz="1000"/>
        </a:p>
      </dgm:t>
    </dgm:pt>
    <dgm:pt modelId="{1B92FB7E-6C01-446E-9392-6FB0FFFAC05D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/>
            <a:t>Være konsekvent på lovlighet</a:t>
          </a:r>
          <a:endParaRPr lang="en-US" sz="1000"/>
        </a:p>
      </dgm:t>
    </dgm:pt>
    <dgm:pt modelId="{6825EBF5-3126-4F21-A63E-78B3FFC92116}" type="parTrans" cxnId="{517DEA2F-8C74-4E13-AE42-0CE0EBAABBD4}">
      <dgm:prSet/>
      <dgm:spPr/>
      <dgm:t>
        <a:bodyPr/>
        <a:lstStyle/>
        <a:p>
          <a:endParaRPr lang="en-US" sz="1000"/>
        </a:p>
      </dgm:t>
    </dgm:pt>
    <dgm:pt modelId="{631C6A9F-FB2A-45EC-AA36-FECD00FEC97C}" type="sibTrans" cxnId="{517DEA2F-8C74-4E13-AE42-0CE0EBAABBD4}">
      <dgm:prSet/>
      <dgm:spPr/>
      <dgm:t>
        <a:bodyPr/>
        <a:lstStyle/>
        <a:p>
          <a:endParaRPr lang="en-US" sz="1000"/>
        </a:p>
      </dgm:t>
    </dgm:pt>
    <dgm:pt modelId="{7FD07143-91F6-43A4-9FC0-361750E91C83}">
      <dgm:prSet custT="1"/>
      <dgm:spPr>
        <a:solidFill>
          <a:schemeClr val="accent3"/>
        </a:solidFill>
        <a:effectLst/>
      </dgm:spPr>
      <dgm:t>
        <a:bodyPr/>
        <a:lstStyle/>
        <a:p>
          <a:r>
            <a:rPr lang="nb-NO" sz="1000"/>
            <a:t>Sørge for at saksbehandlingstid forbedres betraktelig</a:t>
          </a:r>
          <a:endParaRPr lang="en-US" sz="1000"/>
        </a:p>
      </dgm:t>
    </dgm:pt>
    <dgm:pt modelId="{B22A8077-BC47-4D11-9B60-ED6B133EAEBB}" type="parTrans" cxnId="{11039B7B-0DE1-4091-AE70-19AB74D4D060}">
      <dgm:prSet/>
      <dgm:spPr/>
      <dgm:t>
        <a:bodyPr/>
        <a:lstStyle/>
        <a:p>
          <a:endParaRPr lang="en-US" sz="1000"/>
        </a:p>
      </dgm:t>
    </dgm:pt>
    <dgm:pt modelId="{2E035E35-1C0A-490A-BECE-114AFADCB7D0}" type="sibTrans" cxnId="{11039B7B-0DE1-4091-AE70-19AB74D4D060}">
      <dgm:prSet/>
      <dgm:spPr/>
      <dgm:t>
        <a:bodyPr/>
        <a:lstStyle/>
        <a:p>
          <a:endParaRPr lang="en-US" sz="1000"/>
        </a:p>
      </dgm:t>
    </dgm:pt>
    <dgm:pt modelId="{28244A18-FFE5-4C18-9954-89401FF0615E}" type="pres">
      <dgm:prSet presAssocID="{0B1F8E52-82CF-4E2C-9E71-8017AB2BFC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8662A0D5-CBDF-485C-8016-588BF4768E89}" type="pres">
      <dgm:prSet presAssocID="{38BA45F2-7853-4D26-AA88-58DB6018D2BD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0FE0186-69BC-408F-8659-73B0FDBEC538}" type="pres">
      <dgm:prSet presAssocID="{2AF65F67-EF7A-4A77-90A7-3CF46FF67700}" presName="sibTrans" presStyleCnt="0"/>
      <dgm:spPr/>
    </dgm:pt>
    <dgm:pt modelId="{E6C807A0-ADC3-46BB-BEFD-6D749FCB8BA7}" type="pres">
      <dgm:prSet presAssocID="{20220C37-08E4-4B82-A772-FA706795FC5D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C7E839E-D8AD-4DF4-90E2-0378AD7EFD7C}" type="pres">
      <dgm:prSet presAssocID="{EE2AD527-AB7B-4208-8662-D7E4FD859358}" presName="sibTrans" presStyleCnt="0"/>
      <dgm:spPr/>
    </dgm:pt>
    <dgm:pt modelId="{521F77F0-C5A0-4DD0-B36E-0525E51EC843}" type="pres">
      <dgm:prSet presAssocID="{F868288E-7B14-4B2C-A72E-E974362EB9C7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04723B4-DBAF-4519-AE45-589B8DCBD6DF}" type="pres">
      <dgm:prSet presAssocID="{C701A7A0-3A66-4F92-A3CE-E7C28A4DA4E7}" presName="sibTrans" presStyleCnt="0"/>
      <dgm:spPr/>
    </dgm:pt>
    <dgm:pt modelId="{9C6817E2-FCD1-4DFF-97CB-B6A4E97FFEBD}" type="pres">
      <dgm:prSet presAssocID="{EE327E21-56E0-40EC-8D84-80C16C934602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19993A4-B4F3-47A3-9FC4-9D520E87EF2D}" type="pres">
      <dgm:prSet presAssocID="{EACCBA3C-6513-4D04-9489-DADE4F629556}" presName="sibTrans" presStyleCnt="0"/>
      <dgm:spPr/>
    </dgm:pt>
    <dgm:pt modelId="{594A74B0-BD6D-4214-94F8-B28944E0700E}" type="pres">
      <dgm:prSet presAssocID="{F410BE63-A5B8-4330-9830-F6809A131817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5B21F4B-644E-4A4B-915F-2BE6E10310B0}" type="pres">
      <dgm:prSet presAssocID="{E251DA49-96DF-495A-A42A-B1C6B3427D76}" presName="sibTrans" presStyleCnt="0"/>
      <dgm:spPr/>
    </dgm:pt>
    <dgm:pt modelId="{09C78F8E-9A62-4F37-928F-062B4D18DFD3}" type="pres">
      <dgm:prSet presAssocID="{090463BA-0A20-4520-827C-95148C94E3FA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A9A4461-65F4-46D3-9AC1-A38D808404FD}" type="pres">
      <dgm:prSet presAssocID="{9C84E6EC-3C03-438C-8BC0-A57412E2E534}" presName="sibTrans" presStyleCnt="0"/>
      <dgm:spPr/>
    </dgm:pt>
    <dgm:pt modelId="{CEFF85C5-2169-41F6-AAAC-53CEFC8193C5}" type="pres">
      <dgm:prSet presAssocID="{C8D90339-1D08-4B5B-A95F-8EBB776B7181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A0842CC-9B90-48A9-95E3-878439898836}" type="pres">
      <dgm:prSet presAssocID="{455F8CA3-F55A-4681-BAA6-D849C1CB42BA}" presName="sibTrans" presStyleCnt="0"/>
      <dgm:spPr/>
    </dgm:pt>
    <dgm:pt modelId="{FBD65B71-21A7-453E-AD8A-0C94917A32A3}" type="pres">
      <dgm:prSet presAssocID="{9F442BE3-3062-42BA-811C-D0B633DECC9F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D576639-FBCE-4F3C-BED9-7D3C916FB3C4}" type="pres">
      <dgm:prSet presAssocID="{84FC916B-78F0-47FF-9D6B-CA04C9F485C9}" presName="sibTrans" presStyleCnt="0"/>
      <dgm:spPr/>
    </dgm:pt>
    <dgm:pt modelId="{89C799B2-9DA1-458D-8AF4-3E891EB6EF14}" type="pres">
      <dgm:prSet presAssocID="{2339EAC7-388D-4695-8E05-B66CA5F9530C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1BC4D0B-A5B7-46E0-95E3-53F0C7BA98C8}" type="pres">
      <dgm:prSet presAssocID="{337EC08D-8B27-4ED8-A028-3523DF4E983E}" presName="sibTrans" presStyleCnt="0"/>
      <dgm:spPr/>
    </dgm:pt>
    <dgm:pt modelId="{6779F19A-3AF6-422B-9F9C-40E016B94D47}" type="pres">
      <dgm:prSet presAssocID="{74434FEE-2159-4946-873D-2C55C8ECF619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0BC1276-F6C2-440F-BCF2-931BC435F0B4}" type="pres">
      <dgm:prSet presAssocID="{40643F66-56F6-4BF3-926A-E837B32D6E7C}" presName="sibTrans" presStyleCnt="0"/>
      <dgm:spPr/>
    </dgm:pt>
    <dgm:pt modelId="{BE63D6C8-BEB4-4565-AC77-D25F3E22E248}" type="pres">
      <dgm:prSet presAssocID="{61269136-B706-480D-B0D6-356C5687EC3F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B3A182B-7037-45B6-8E6A-DC6633AC7471}" type="pres">
      <dgm:prSet presAssocID="{6D1066C5-0CDC-476B-A6B7-AB9F9D160B76}" presName="sibTrans" presStyleCnt="0"/>
      <dgm:spPr/>
    </dgm:pt>
    <dgm:pt modelId="{0C7077E9-9EE9-4045-BDAE-A1E9FA6ED15E}" type="pres">
      <dgm:prSet presAssocID="{187E868A-AAFA-4207-81CB-CC2ECE83055C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E670DE1-728E-490E-9DCC-B90848EEB1BE}" type="pres">
      <dgm:prSet presAssocID="{F65D745F-C837-4FAF-B6AD-915C3ABAE6E5}" presName="sibTrans" presStyleCnt="0"/>
      <dgm:spPr/>
    </dgm:pt>
    <dgm:pt modelId="{1E03F494-6237-4EC2-BE4C-BC5F3FBF589F}" type="pres">
      <dgm:prSet presAssocID="{1B92FB7E-6C01-446E-9392-6FB0FFFAC05D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2F89E5C-D0AD-4B60-8CC7-9682DFC210FB}" type="pres">
      <dgm:prSet presAssocID="{631C6A9F-FB2A-45EC-AA36-FECD00FEC97C}" presName="sibTrans" presStyleCnt="0"/>
      <dgm:spPr/>
    </dgm:pt>
    <dgm:pt modelId="{638F0D4E-0525-4EFB-B2DC-776614BB36E7}" type="pres">
      <dgm:prSet presAssocID="{7FD07143-91F6-43A4-9FC0-361750E91C83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1857F255-FEE1-4FFB-A0AC-766B171C2B24}" srcId="{0B1F8E52-82CF-4E2C-9E71-8017AB2BFCCD}" destId="{EE327E21-56E0-40EC-8D84-80C16C934602}" srcOrd="3" destOrd="0" parTransId="{01352EF3-31EB-4ACB-AA21-354B4675A047}" sibTransId="{EACCBA3C-6513-4D04-9489-DADE4F629556}"/>
    <dgm:cxn modelId="{D04CCB00-3F67-4BEE-B02E-F3B62F5578B0}" type="presOf" srcId="{2339EAC7-388D-4695-8E05-B66CA5F9530C}" destId="{89C799B2-9DA1-458D-8AF4-3E891EB6EF14}" srcOrd="0" destOrd="0" presId="urn:microsoft.com/office/officeart/2005/8/layout/default"/>
    <dgm:cxn modelId="{9F8F15AD-5CFA-4615-A3B2-22234681E689}" type="presOf" srcId="{F868288E-7B14-4B2C-A72E-E974362EB9C7}" destId="{521F77F0-C5A0-4DD0-B36E-0525E51EC843}" srcOrd="0" destOrd="0" presId="urn:microsoft.com/office/officeart/2005/8/layout/default"/>
    <dgm:cxn modelId="{51AC5B29-4F02-4FE5-99DA-1B29AB954C75}" type="presOf" srcId="{EE327E21-56E0-40EC-8D84-80C16C934602}" destId="{9C6817E2-FCD1-4DFF-97CB-B6A4E97FFEBD}" srcOrd="0" destOrd="0" presId="urn:microsoft.com/office/officeart/2005/8/layout/default"/>
    <dgm:cxn modelId="{89166A10-2785-4A92-B671-AD79A9253918}" srcId="{0B1F8E52-82CF-4E2C-9E71-8017AB2BFCCD}" destId="{187E868A-AAFA-4207-81CB-CC2ECE83055C}" srcOrd="11" destOrd="0" parTransId="{3900A5DB-7BC5-42E1-843B-555D914BA9DA}" sibTransId="{F65D745F-C837-4FAF-B6AD-915C3ABAE6E5}"/>
    <dgm:cxn modelId="{370ACBD4-98BF-43D7-B07B-83F5253EE775}" srcId="{0B1F8E52-82CF-4E2C-9E71-8017AB2BFCCD}" destId="{F410BE63-A5B8-4330-9830-F6809A131817}" srcOrd="4" destOrd="0" parTransId="{80BE5EF9-E401-4C46-AE22-ED8774F141EB}" sibTransId="{E251DA49-96DF-495A-A42A-B1C6B3427D76}"/>
    <dgm:cxn modelId="{D693BF71-9684-4E2A-813C-6703CF351156}" srcId="{0B1F8E52-82CF-4E2C-9E71-8017AB2BFCCD}" destId="{38BA45F2-7853-4D26-AA88-58DB6018D2BD}" srcOrd="0" destOrd="0" parTransId="{8995039A-97CC-4696-82ED-78C870CBD1AC}" sibTransId="{2AF65F67-EF7A-4A77-90A7-3CF46FF67700}"/>
    <dgm:cxn modelId="{C70B9314-E381-4DD7-B5A1-BBB54AEAC69E}" type="presOf" srcId="{74434FEE-2159-4946-873D-2C55C8ECF619}" destId="{6779F19A-3AF6-422B-9F9C-40E016B94D47}" srcOrd="0" destOrd="0" presId="urn:microsoft.com/office/officeart/2005/8/layout/default"/>
    <dgm:cxn modelId="{BE9EEE1A-1AE4-418B-B3E7-1D6C0F6657FD}" type="presOf" srcId="{9F442BE3-3062-42BA-811C-D0B633DECC9F}" destId="{FBD65B71-21A7-453E-AD8A-0C94917A32A3}" srcOrd="0" destOrd="0" presId="urn:microsoft.com/office/officeart/2005/8/layout/default"/>
    <dgm:cxn modelId="{DAB3C3BE-F8DD-4CB4-A3B6-564E13CCB35E}" srcId="{0B1F8E52-82CF-4E2C-9E71-8017AB2BFCCD}" destId="{20220C37-08E4-4B82-A772-FA706795FC5D}" srcOrd="1" destOrd="0" parTransId="{D7B3F003-2815-4C69-894C-6C5122C06A5D}" sibTransId="{EE2AD527-AB7B-4208-8662-D7E4FD859358}"/>
    <dgm:cxn modelId="{50561227-3CEE-4E96-8D97-E77C1F0425E6}" type="presOf" srcId="{20220C37-08E4-4B82-A772-FA706795FC5D}" destId="{E6C807A0-ADC3-46BB-BEFD-6D749FCB8BA7}" srcOrd="0" destOrd="0" presId="urn:microsoft.com/office/officeart/2005/8/layout/default"/>
    <dgm:cxn modelId="{362C3020-7B0C-4645-BB42-D667FDFF6DA9}" srcId="{0B1F8E52-82CF-4E2C-9E71-8017AB2BFCCD}" destId="{2339EAC7-388D-4695-8E05-B66CA5F9530C}" srcOrd="8" destOrd="0" parTransId="{56C0C814-AF3B-48CA-A19A-F43CEFAE7F69}" sibTransId="{337EC08D-8B27-4ED8-A028-3523DF4E983E}"/>
    <dgm:cxn modelId="{7C401A38-D962-4EDD-A072-CBE302F8F008}" type="presOf" srcId="{7FD07143-91F6-43A4-9FC0-361750E91C83}" destId="{638F0D4E-0525-4EFB-B2DC-776614BB36E7}" srcOrd="0" destOrd="0" presId="urn:microsoft.com/office/officeart/2005/8/layout/default"/>
    <dgm:cxn modelId="{1CEEB472-1A5A-4840-A0F3-80090626CF73}" srcId="{0B1F8E52-82CF-4E2C-9E71-8017AB2BFCCD}" destId="{F868288E-7B14-4B2C-A72E-E974362EB9C7}" srcOrd="2" destOrd="0" parTransId="{44E54FB8-E04E-4448-8256-9F6D6D590131}" sibTransId="{C701A7A0-3A66-4F92-A3CE-E7C28A4DA4E7}"/>
    <dgm:cxn modelId="{C1DEF010-205E-4CED-8A7D-96830E19A913}" type="presOf" srcId="{61269136-B706-480D-B0D6-356C5687EC3F}" destId="{BE63D6C8-BEB4-4565-AC77-D25F3E22E248}" srcOrd="0" destOrd="0" presId="urn:microsoft.com/office/officeart/2005/8/layout/default"/>
    <dgm:cxn modelId="{59C16E98-A3F9-4075-800B-13816D08CA72}" type="presOf" srcId="{C8D90339-1D08-4B5B-A95F-8EBB776B7181}" destId="{CEFF85C5-2169-41F6-AAAC-53CEFC8193C5}" srcOrd="0" destOrd="0" presId="urn:microsoft.com/office/officeart/2005/8/layout/default"/>
    <dgm:cxn modelId="{11039B7B-0DE1-4091-AE70-19AB74D4D060}" srcId="{0B1F8E52-82CF-4E2C-9E71-8017AB2BFCCD}" destId="{7FD07143-91F6-43A4-9FC0-361750E91C83}" srcOrd="13" destOrd="0" parTransId="{B22A8077-BC47-4D11-9B60-ED6B133EAEBB}" sibTransId="{2E035E35-1C0A-490A-BECE-114AFADCB7D0}"/>
    <dgm:cxn modelId="{8CE10887-05FB-4B09-9115-2B59012258DE}" type="presOf" srcId="{187E868A-AAFA-4207-81CB-CC2ECE83055C}" destId="{0C7077E9-9EE9-4045-BDAE-A1E9FA6ED15E}" srcOrd="0" destOrd="0" presId="urn:microsoft.com/office/officeart/2005/8/layout/default"/>
    <dgm:cxn modelId="{8B4FD7B7-21B5-4AEF-8A52-6266EF51245B}" srcId="{0B1F8E52-82CF-4E2C-9E71-8017AB2BFCCD}" destId="{090463BA-0A20-4520-827C-95148C94E3FA}" srcOrd="5" destOrd="0" parTransId="{A11D0F03-AFB8-4F54-9A44-764D67334197}" sibTransId="{9C84E6EC-3C03-438C-8BC0-A57412E2E534}"/>
    <dgm:cxn modelId="{2A2507B7-C0D4-4305-AEEC-102EAA7B1F08}" type="presOf" srcId="{0B1F8E52-82CF-4E2C-9E71-8017AB2BFCCD}" destId="{28244A18-FFE5-4C18-9954-89401FF0615E}" srcOrd="0" destOrd="0" presId="urn:microsoft.com/office/officeart/2005/8/layout/default"/>
    <dgm:cxn modelId="{0D67878C-0C81-4A31-A9FD-A26FD0E458C7}" srcId="{0B1F8E52-82CF-4E2C-9E71-8017AB2BFCCD}" destId="{61269136-B706-480D-B0D6-356C5687EC3F}" srcOrd="10" destOrd="0" parTransId="{ABCACB27-12B3-4A29-807D-6CF1207D4434}" sibTransId="{6D1066C5-0CDC-476B-A6B7-AB9F9D160B76}"/>
    <dgm:cxn modelId="{01663189-E2C3-442B-A8CD-752EB2734317}" type="presOf" srcId="{090463BA-0A20-4520-827C-95148C94E3FA}" destId="{09C78F8E-9A62-4F37-928F-062B4D18DFD3}" srcOrd="0" destOrd="0" presId="urn:microsoft.com/office/officeart/2005/8/layout/default"/>
    <dgm:cxn modelId="{CB8537DA-410C-4AC2-A3FF-944F75461ACF}" srcId="{0B1F8E52-82CF-4E2C-9E71-8017AB2BFCCD}" destId="{74434FEE-2159-4946-873D-2C55C8ECF619}" srcOrd="9" destOrd="0" parTransId="{FBE3E783-50E7-4070-90D3-B20938E63935}" sibTransId="{40643F66-56F6-4BF3-926A-E837B32D6E7C}"/>
    <dgm:cxn modelId="{517DEA2F-8C74-4E13-AE42-0CE0EBAABBD4}" srcId="{0B1F8E52-82CF-4E2C-9E71-8017AB2BFCCD}" destId="{1B92FB7E-6C01-446E-9392-6FB0FFFAC05D}" srcOrd="12" destOrd="0" parTransId="{6825EBF5-3126-4F21-A63E-78B3FFC92116}" sibTransId="{631C6A9F-FB2A-45EC-AA36-FECD00FEC97C}"/>
    <dgm:cxn modelId="{2BE57DA5-5D23-468D-A189-2212D137E1B1}" type="presOf" srcId="{F410BE63-A5B8-4330-9830-F6809A131817}" destId="{594A74B0-BD6D-4214-94F8-B28944E0700E}" srcOrd="0" destOrd="0" presId="urn:microsoft.com/office/officeart/2005/8/layout/default"/>
    <dgm:cxn modelId="{7D1C32A1-E9DF-4A3B-9ABE-5D286261E791}" type="presOf" srcId="{38BA45F2-7853-4D26-AA88-58DB6018D2BD}" destId="{8662A0D5-CBDF-485C-8016-588BF4768E89}" srcOrd="0" destOrd="0" presId="urn:microsoft.com/office/officeart/2005/8/layout/default"/>
    <dgm:cxn modelId="{B39E3089-51D5-4292-A28A-449F031C9874}" srcId="{0B1F8E52-82CF-4E2C-9E71-8017AB2BFCCD}" destId="{9F442BE3-3062-42BA-811C-D0B633DECC9F}" srcOrd="7" destOrd="0" parTransId="{696FC6B6-98DE-424A-8FB1-7AAFF4461B08}" sibTransId="{84FC916B-78F0-47FF-9D6B-CA04C9F485C9}"/>
    <dgm:cxn modelId="{531D1F4F-9AF7-4792-B0EF-5AF22AF6D87D}" type="presOf" srcId="{1B92FB7E-6C01-446E-9392-6FB0FFFAC05D}" destId="{1E03F494-6237-4EC2-BE4C-BC5F3FBF589F}" srcOrd="0" destOrd="0" presId="urn:microsoft.com/office/officeart/2005/8/layout/default"/>
    <dgm:cxn modelId="{B3D0C0BD-8DB8-4C38-9576-23207AD8568D}" srcId="{0B1F8E52-82CF-4E2C-9E71-8017AB2BFCCD}" destId="{C8D90339-1D08-4B5B-A95F-8EBB776B7181}" srcOrd="6" destOrd="0" parTransId="{EFA66670-0223-478B-A7B1-4389AAE4D2CE}" sibTransId="{455F8CA3-F55A-4681-BAA6-D849C1CB42BA}"/>
    <dgm:cxn modelId="{5B8B3827-F638-4C39-B266-B00D3223800F}" type="presParOf" srcId="{28244A18-FFE5-4C18-9954-89401FF0615E}" destId="{8662A0D5-CBDF-485C-8016-588BF4768E89}" srcOrd="0" destOrd="0" presId="urn:microsoft.com/office/officeart/2005/8/layout/default"/>
    <dgm:cxn modelId="{6E4C30CC-E5CE-4F0E-8636-9CCA9A94A146}" type="presParOf" srcId="{28244A18-FFE5-4C18-9954-89401FF0615E}" destId="{60FE0186-69BC-408F-8659-73B0FDBEC538}" srcOrd="1" destOrd="0" presId="urn:microsoft.com/office/officeart/2005/8/layout/default"/>
    <dgm:cxn modelId="{A8EC0A9D-08F0-4724-85F0-7124AEF14A3E}" type="presParOf" srcId="{28244A18-FFE5-4C18-9954-89401FF0615E}" destId="{E6C807A0-ADC3-46BB-BEFD-6D749FCB8BA7}" srcOrd="2" destOrd="0" presId="urn:microsoft.com/office/officeart/2005/8/layout/default"/>
    <dgm:cxn modelId="{24496310-1F7A-4D06-87B7-1F954C6DCF85}" type="presParOf" srcId="{28244A18-FFE5-4C18-9954-89401FF0615E}" destId="{DC7E839E-D8AD-4DF4-90E2-0378AD7EFD7C}" srcOrd="3" destOrd="0" presId="urn:microsoft.com/office/officeart/2005/8/layout/default"/>
    <dgm:cxn modelId="{FE876387-EE9C-4301-85D5-C9E74A0CF0C1}" type="presParOf" srcId="{28244A18-FFE5-4C18-9954-89401FF0615E}" destId="{521F77F0-C5A0-4DD0-B36E-0525E51EC843}" srcOrd="4" destOrd="0" presId="urn:microsoft.com/office/officeart/2005/8/layout/default"/>
    <dgm:cxn modelId="{79D9EDB8-B9FF-4D29-B3E1-F14974D7DCD7}" type="presParOf" srcId="{28244A18-FFE5-4C18-9954-89401FF0615E}" destId="{E04723B4-DBAF-4519-AE45-589B8DCBD6DF}" srcOrd="5" destOrd="0" presId="urn:microsoft.com/office/officeart/2005/8/layout/default"/>
    <dgm:cxn modelId="{27EE3605-4D85-4301-AFCA-5448C957CCD8}" type="presParOf" srcId="{28244A18-FFE5-4C18-9954-89401FF0615E}" destId="{9C6817E2-FCD1-4DFF-97CB-B6A4E97FFEBD}" srcOrd="6" destOrd="0" presId="urn:microsoft.com/office/officeart/2005/8/layout/default"/>
    <dgm:cxn modelId="{35D0D5D4-7962-431D-9CF4-ED0D4A54F981}" type="presParOf" srcId="{28244A18-FFE5-4C18-9954-89401FF0615E}" destId="{C19993A4-B4F3-47A3-9FC4-9D520E87EF2D}" srcOrd="7" destOrd="0" presId="urn:microsoft.com/office/officeart/2005/8/layout/default"/>
    <dgm:cxn modelId="{C0B1A8A6-4316-4A97-9BDC-6E17623064FC}" type="presParOf" srcId="{28244A18-FFE5-4C18-9954-89401FF0615E}" destId="{594A74B0-BD6D-4214-94F8-B28944E0700E}" srcOrd="8" destOrd="0" presId="urn:microsoft.com/office/officeart/2005/8/layout/default"/>
    <dgm:cxn modelId="{15492EE3-34A0-40AF-B447-0F73CC45E3F2}" type="presParOf" srcId="{28244A18-FFE5-4C18-9954-89401FF0615E}" destId="{F5B21F4B-644E-4A4B-915F-2BE6E10310B0}" srcOrd="9" destOrd="0" presId="urn:microsoft.com/office/officeart/2005/8/layout/default"/>
    <dgm:cxn modelId="{DA21C41F-827F-45D4-89C2-6D666F0175A8}" type="presParOf" srcId="{28244A18-FFE5-4C18-9954-89401FF0615E}" destId="{09C78F8E-9A62-4F37-928F-062B4D18DFD3}" srcOrd="10" destOrd="0" presId="urn:microsoft.com/office/officeart/2005/8/layout/default"/>
    <dgm:cxn modelId="{03CC7D82-BC06-4192-8F07-AAF233305858}" type="presParOf" srcId="{28244A18-FFE5-4C18-9954-89401FF0615E}" destId="{6A9A4461-65F4-46D3-9AC1-A38D808404FD}" srcOrd="11" destOrd="0" presId="urn:microsoft.com/office/officeart/2005/8/layout/default"/>
    <dgm:cxn modelId="{59432559-76FD-427D-94C8-06F92A332233}" type="presParOf" srcId="{28244A18-FFE5-4C18-9954-89401FF0615E}" destId="{CEFF85C5-2169-41F6-AAAC-53CEFC8193C5}" srcOrd="12" destOrd="0" presId="urn:microsoft.com/office/officeart/2005/8/layout/default"/>
    <dgm:cxn modelId="{B3E5B7DE-92FE-4852-9E79-32B75778356D}" type="presParOf" srcId="{28244A18-FFE5-4C18-9954-89401FF0615E}" destId="{EA0842CC-9B90-48A9-95E3-878439898836}" srcOrd="13" destOrd="0" presId="urn:microsoft.com/office/officeart/2005/8/layout/default"/>
    <dgm:cxn modelId="{F2ABE6BA-9EB3-4166-B96E-EDE6EFCE92BB}" type="presParOf" srcId="{28244A18-FFE5-4C18-9954-89401FF0615E}" destId="{FBD65B71-21A7-453E-AD8A-0C94917A32A3}" srcOrd="14" destOrd="0" presId="urn:microsoft.com/office/officeart/2005/8/layout/default"/>
    <dgm:cxn modelId="{C18F8BF7-822C-49E1-BA94-B0F0C845488E}" type="presParOf" srcId="{28244A18-FFE5-4C18-9954-89401FF0615E}" destId="{2D576639-FBCE-4F3C-BED9-7D3C916FB3C4}" srcOrd="15" destOrd="0" presId="urn:microsoft.com/office/officeart/2005/8/layout/default"/>
    <dgm:cxn modelId="{598AAEFA-F5B9-4C9F-AAEF-5B8B1D5E0A01}" type="presParOf" srcId="{28244A18-FFE5-4C18-9954-89401FF0615E}" destId="{89C799B2-9DA1-458D-8AF4-3E891EB6EF14}" srcOrd="16" destOrd="0" presId="urn:microsoft.com/office/officeart/2005/8/layout/default"/>
    <dgm:cxn modelId="{66F9AA4D-FA21-46D3-8131-0DB5A60BF898}" type="presParOf" srcId="{28244A18-FFE5-4C18-9954-89401FF0615E}" destId="{F1BC4D0B-A5B7-46E0-95E3-53F0C7BA98C8}" srcOrd="17" destOrd="0" presId="urn:microsoft.com/office/officeart/2005/8/layout/default"/>
    <dgm:cxn modelId="{0CE8811F-5D1A-45B9-AEE6-99828620DB85}" type="presParOf" srcId="{28244A18-FFE5-4C18-9954-89401FF0615E}" destId="{6779F19A-3AF6-422B-9F9C-40E016B94D47}" srcOrd="18" destOrd="0" presId="urn:microsoft.com/office/officeart/2005/8/layout/default"/>
    <dgm:cxn modelId="{940F69D4-8108-423B-AE25-4EB926D026A3}" type="presParOf" srcId="{28244A18-FFE5-4C18-9954-89401FF0615E}" destId="{B0BC1276-F6C2-440F-BCF2-931BC435F0B4}" srcOrd="19" destOrd="0" presId="urn:microsoft.com/office/officeart/2005/8/layout/default"/>
    <dgm:cxn modelId="{7DF956DF-D089-4A4B-B1BF-83D5A146B3D1}" type="presParOf" srcId="{28244A18-FFE5-4C18-9954-89401FF0615E}" destId="{BE63D6C8-BEB4-4565-AC77-D25F3E22E248}" srcOrd="20" destOrd="0" presId="urn:microsoft.com/office/officeart/2005/8/layout/default"/>
    <dgm:cxn modelId="{00B8B91E-1AFE-4A34-A08E-7EE26C66CF7B}" type="presParOf" srcId="{28244A18-FFE5-4C18-9954-89401FF0615E}" destId="{FB3A182B-7037-45B6-8E6A-DC6633AC7471}" srcOrd="21" destOrd="0" presId="urn:microsoft.com/office/officeart/2005/8/layout/default"/>
    <dgm:cxn modelId="{D0C2504F-34FE-43F4-A118-829E01950B59}" type="presParOf" srcId="{28244A18-FFE5-4C18-9954-89401FF0615E}" destId="{0C7077E9-9EE9-4045-BDAE-A1E9FA6ED15E}" srcOrd="22" destOrd="0" presId="urn:microsoft.com/office/officeart/2005/8/layout/default"/>
    <dgm:cxn modelId="{47B029D1-69EE-46A2-921D-577FCDDAE275}" type="presParOf" srcId="{28244A18-FFE5-4C18-9954-89401FF0615E}" destId="{DE670DE1-728E-490E-9DCC-B90848EEB1BE}" srcOrd="23" destOrd="0" presId="urn:microsoft.com/office/officeart/2005/8/layout/default"/>
    <dgm:cxn modelId="{87F5168F-8172-464E-B364-2E3C6E0DDA13}" type="presParOf" srcId="{28244A18-FFE5-4C18-9954-89401FF0615E}" destId="{1E03F494-6237-4EC2-BE4C-BC5F3FBF589F}" srcOrd="24" destOrd="0" presId="urn:microsoft.com/office/officeart/2005/8/layout/default"/>
    <dgm:cxn modelId="{1D266C52-E80D-4FCE-A6F3-61508389903E}" type="presParOf" srcId="{28244A18-FFE5-4C18-9954-89401FF0615E}" destId="{12F89E5C-D0AD-4B60-8CC7-9682DFC210FB}" srcOrd="25" destOrd="0" presId="urn:microsoft.com/office/officeart/2005/8/layout/default"/>
    <dgm:cxn modelId="{F8375BE4-94A8-4A26-9C17-1AE6D81EDCEB}" type="presParOf" srcId="{28244A18-FFE5-4C18-9954-89401FF0615E}" destId="{638F0D4E-0525-4EFB-B2DC-776614BB36E7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0D1EF5-FD1A-4C75-B312-78D01B1645A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57AF5E-76C7-4269-808F-C70D74ED9688}">
      <dgm:prSet custT="1"/>
      <dgm:spPr/>
      <dgm:t>
        <a:bodyPr/>
        <a:lstStyle/>
        <a:p>
          <a:r>
            <a:rPr lang="nb-NO" sz="2000" dirty="0"/>
            <a:t>Longyearbyen lokalstyre skal oppfattes som en profesjonell utviklingspartner for næringslivet.</a:t>
          </a:r>
          <a:endParaRPr lang="en-US" sz="2000" dirty="0"/>
        </a:p>
      </dgm:t>
    </dgm:pt>
    <dgm:pt modelId="{A5482139-B6FF-42D2-AFBC-830DFA7E5FFF}" type="parTrans" cxnId="{AF7CEB2F-D430-42F0-8696-DD0CC3F2C78B}">
      <dgm:prSet/>
      <dgm:spPr/>
      <dgm:t>
        <a:bodyPr/>
        <a:lstStyle/>
        <a:p>
          <a:endParaRPr lang="en-US" sz="2000"/>
        </a:p>
      </dgm:t>
    </dgm:pt>
    <dgm:pt modelId="{8FAD0680-6867-46A8-8738-FEB83CA37CAC}" type="sibTrans" cxnId="{AF7CEB2F-D430-42F0-8696-DD0CC3F2C78B}">
      <dgm:prSet/>
      <dgm:spPr/>
      <dgm:t>
        <a:bodyPr/>
        <a:lstStyle/>
        <a:p>
          <a:endParaRPr lang="en-US" sz="2000"/>
        </a:p>
      </dgm:t>
    </dgm:pt>
    <dgm:pt modelId="{37656EBF-4167-420F-BAA4-2A1712D5EA57}">
      <dgm:prSet custT="1"/>
      <dgm:spPr/>
      <dgm:t>
        <a:bodyPr/>
        <a:lstStyle/>
        <a:p>
          <a:r>
            <a:rPr lang="nb-NO" sz="2000" dirty="0"/>
            <a:t>Ambisjonen bør være et snitt på &gt;4 i totalskår på næringsvennlighet fra næringslivet i 2024. Dvs. opp fra 2,45 på en skala fra 1-6, der 6 er best.</a:t>
          </a:r>
          <a:endParaRPr lang="en-US" sz="2000" dirty="0"/>
        </a:p>
      </dgm:t>
    </dgm:pt>
    <dgm:pt modelId="{2034DDB2-6CBC-4D1B-B593-31F0C5534D66}" type="parTrans" cxnId="{F2016FA9-45C0-4ED5-AC77-1D139856B28E}">
      <dgm:prSet/>
      <dgm:spPr/>
      <dgm:t>
        <a:bodyPr/>
        <a:lstStyle/>
        <a:p>
          <a:endParaRPr lang="en-US" sz="2000"/>
        </a:p>
      </dgm:t>
    </dgm:pt>
    <dgm:pt modelId="{B1A7BF6D-9BC1-45DB-B4B4-DA2CF540AC0B}" type="sibTrans" cxnId="{F2016FA9-45C0-4ED5-AC77-1D139856B28E}">
      <dgm:prSet/>
      <dgm:spPr/>
      <dgm:t>
        <a:bodyPr/>
        <a:lstStyle/>
        <a:p>
          <a:endParaRPr lang="en-US" sz="2000"/>
        </a:p>
      </dgm:t>
    </dgm:pt>
    <dgm:pt modelId="{FD1AA0E2-ED2F-4D1A-9BEF-929E42F7E0BF}">
      <dgm:prSet custT="1"/>
      <dgm:spPr/>
      <dgm:t>
        <a:bodyPr/>
        <a:lstStyle/>
        <a:p>
          <a:r>
            <a:rPr lang="nb-NO" sz="2000"/>
            <a:t>Et videre arbeid må ha eierskap på styringsnivå og ledernivå i Longyearbyen lokalstyre, og i hele organisasjonen.</a:t>
          </a:r>
          <a:endParaRPr lang="en-US" sz="2000"/>
        </a:p>
      </dgm:t>
    </dgm:pt>
    <dgm:pt modelId="{8F4A08CF-C938-4303-B48D-1AA77A59CA59}" type="parTrans" cxnId="{FFB97277-5C33-405F-910A-6CFB7F0DD476}">
      <dgm:prSet/>
      <dgm:spPr/>
      <dgm:t>
        <a:bodyPr/>
        <a:lstStyle/>
        <a:p>
          <a:endParaRPr lang="en-US" sz="2000"/>
        </a:p>
      </dgm:t>
    </dgm:pt>
    <dgm:pt modelId="{D2EED3CC-6E9C-4A34-B818-CFC141084DC2}" type="sibTrans" cxnId="{FFB97277-5C33-405F-910A-6CFB7F0DD476}">
      <dgm:prSet/>
      <dgm:spPr/>
      <dgm:t>
        <a:bodyPr/>
        <a:lstStyle/>
        <a:p>
          <a:endParaRPr lang="en-US" sz="2000"/>
        </a:p>
      </dgm:t>
    </dgm:pt>
    <dgm:pt modelId="{E5D7B8BB-CB65-4D3A-9A0D-9D67B799CD45}">
      <dgm:prSet custT="1"/>
      <dgm:spPr/>
      <dgm:t>
        <a:bodyPr/>
        <a:lstStyle/>
        <a:p>
          <a:endParaRPr lang="en-US" sz="2000" dirty="0"/>
        </a:p>
      </dgm:t>
    </dgm:pt>
    <dgm:pt modelId="{B738EC25-20D7-4E9F-A530-7140E154E7E7}" type="parTrans" cxnId="{619DAFE4-D4D0-49D8-8E81-23A564669527}">
      <dgm:prSet/>
      <dgm:spPr/>
      <dgm:t>
        <a:bodyPr/>
        <a:lstStyle/>
        <a:p>
          <a:endParaRPr lang="en-US" sz="2000"/>
        </a:p>
      </dgm:t>
    </dgm:pt>
    <dgm:pt modelId="{CA03C6B5-828F-409E-8A27-F5C5E23FC672}" type="sibTrans" cxnId="{619DAFE4-D4D0-49D8-8E81-23A564669527}">
      <dgm:prSet/>
      <dgm:spPr/>
      <dgm:t>
        <a:bodyPr/>
        <a:lstStyle/>
        <a:p>
          <a:endParaRPr lang="en-US" sz="2000"/>
        </a:p>
      </dgm:t>
    </dgm:pt>
    <dgm:pt modelId="{EDE608F8-2DF3-4707-B17A-B4B91EB1788E}" type="pres">
      <dgm:prSet presAssocID="{9C0D1EF5-FD1A-4C75-B312-78D01B1645A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CDE4FD14-9A54-4970-8984-75870C0D57C9}" type="pres">
      <dgm:prSet presAssocID="{4D57AF5E-76C7-4269-808F-C70D74ED9688}" presName="thickLine" presStyleLbl="alignNode1" presStyleIdx="0" presStyleCnt="4"/>
      <dgm:spPr/>
    </dgm:pt>
    <dgm:pt modelId="{CCF78BEC-9F01-4C08-830C-2B6E01F1C6DD}" type="pres">
      <dgm:prSet presAssocID="{4D57AF5E-76C7-4269-808F-C70D74ED9688}" presName="horz1" presStyleCnt="0"/>
      <dgm:spPr/>
    </dgm:pt>
    <dgm:pt modelId="{B630E655-0CC1-4514-96BA-C62A71B0F422}" type="pres">
      <dgm:prSet presAssocID="{4D57AF5E-76C7-4269-808F-C70D74ED9688}" presName="tx1" presStyleLbl="revTx" presStyleIdx="0" presStyleCnt="4"/>
      <dgm:spPr/>
      <dgm:t>
        <a:bodyPr/>
        <a:lstStyle/>
        <a:p>
          <a:endParaRPr lang="nb-NO"/>
        </a:p>
      </dgm:t>
    </dgm:pt>
    <dgm:pt modelId="{B1234FBC-CA6F-4152-98B7-20961618FC7B}" type="pres">
      <dgm:prSet presAssocID="{4D57AF5E-76C7-4269-808F-C70D74ED9688}" presName="vert1" presStyleCnt="0"/>
      <dgm:spPr/>
    </dgm:pt>
    <dgm:pt modelId="{403EE2A5-DB15-494B-8868-61562893BE4A}" type="pres">
      <dgm:prSet presAssocID="{37656EBF-4167-420F-BAA4-2A1712D5EA57}" presName="thickLine" presStyleLbl="alignNode1" presStyleIdx="1" presStyleCnt="4"/>
      <dgm:spPr/>
    </dgm:pt>
    <dgm:pt modelId="{BD1FF2DC-C29C-48A1-AEDB-FDF4CA255348}" type="pres">
      <dgm:prSet presAssocID="{37656EBF-4167-420F-BAA4-2A1712D5EA57}" presName="horz1" presStyleCnt="0"/>
      <dgm:spPr/>
    </dgm:pt>
    <dgm:pt modelId="{3FA322FA-87DF-4FEA-9057-A7B41F66456A}" type="pres">
      <dgm:prSet presAssocID="{37656EBF-4167-420F-BAA4-2A1712D5EA57}" presName="tx1" presStyleLbl="revTx" presStyleIdx="1" presStyleCnt="4"/>
      <dgm:spPr/>
      <dgm:t>
        <a:bodyPr/>
        <a:lstStyle/>
        <a:p>
          <a:endParaRPr lang="nb-NO"/>
        </a:p>
      </dgm:t>
    </dgm:pt>
    <dgm:pt modelId="{99346BE4-DC26-42B9-A215-6917F8F14968}" type="pres">
      <dgm:prSet presAssocID="{37656EBF-4167-420F-BAA4-2A1712D5EA57}" presName="vert1" presStyleCnt="0"/>
      <dgm:spPr/>
    </dgm:pt>
    <dgm:pt modelId="{B162381A-3D2B-400D-8F0C-47A82589978B}" type="pres">
      <dgm:prSet presAssocID="{FD1AA0E2-ED2F-4D1A-9BEF-929E42F7E0BF}" presName="thickLine" presStyleLbl="alignNode1" presStyleIdx="2" presStyleCnt="4"/>
      <dgm:spPr/>
    </dgm:pt>
    <dgm:pt modelId="{178387AD-9EE8-41BB-9D8B-8E3275BB427D}" type="pres">
      <dgm:prSet presAssocID="{FD1AA0E2-ED2F-4D1A-9BEF-929E42F7E0BF}" presName="horz1" presStyleCnt="0"/>
      <dgm:spPr/>
    </dgm:pt>
    <dgm:pt modelId="{67EB51B6-7EAB-4559-B602-4D2F8445A8A3}" type="pres">
      <dgm:prSet presAssocID="{FD1AA0E2-ED2F-4D1A-9BEF-929E42F7E0BF}" presName="tx1" presStyleLbl="revTx" presStyleIdx="2" presStyleCnt="4"/>
      <dgm:spPr/>
      <dgm:t>
        <a:bodyPr/>
        <a:lstStyle/>
        <a:p>
          <a:endParaRPr lang="nb-NO"/>
        </a:p>
      </dgm:t>
    </dgm:pt>
    <dgm:pt modelId="{472EFB36-722F-4309-9685-774FCBA218A3}" type="pres">
      <dgm:prSet presAssocID="{FD1AA0E2-ED2F-4D1A-9BEF-929E42F7E0BF}" presName="vert1" presStyleCnt="0"/>
      <dgm:spPr/>
    </dgm:pt>
    <dgm:pt modelId="{5CBBB7A9-EABE-43D3-8BDE-6131C8A12BB5}" type="pres">
      <dgm:prSet presAssocID="{E5D7B8BB-CB65-4D3A-9A0D-9D67B799CD45}" presName="thickLine" presStyleLbl="alignNode1" presStyleIdx="3" presStyleCnt="4"/>
      <dgm:spPr/>
    </dgm:pt>
    <dgm:pt modelId="{1BA009A0-0903-4AAC-BDFD-C88694AF5BE4}" type="pres">
      <dgm:prSet presAssocID="{E5D7B8BB-CB65-4D3A-9A0D-9D67B799CD45}" presName="horz1" presStyleCnt="0"/>
      <dgm:spPr/>
    </dgm:pt>
    <dgm:pt modelId="{21CA9186-F105-4435-86E3-D4A0B5EDD96F}" type="pres">
      <dgm:prSet presAssocID="{E5D7B8BB-CB65-4D3A-9A0D-9D67B799CD45}" presName="tx1" presStyleLbl="revTx" presStyleIdx="3" presStyleCnt="4"/>
      <dgm:spPr/>
      <dgm:t>
        <a:bodyPr/>
        <a:lstStyle/>
        <a:p>
          <a:endParaRPr lang="nb-NO"/>
        </a:p>
      </dgm:t>
    </dgm:pt>
    <dgm:pt modelId="{852FA658-2C73-4871-88A2-1F291A6BDFAF}" type="pres">
      <dgm:prSet presAssocID="{E5D7B8BB-CB65-4D3A-9A0D-9D67B799CD45}" presName="vert1" presStyleCnt="0"/>
      <dgm:spPr/>
    </dgm:pt>
  </dgm:ptLst>
  <dgm:cxnLst>
    <dgm:cxn modelId="{78371CB3-04A2-486C-9739-BCE6BDA5547E}" type="presOf" srcId="{FD1AA0E2-ED2F-4D1A-9BEF-929E42F7E0BF}" destId="{67EB51B6-7EAB-4559-B602-4D2F8445A8A3}" srcOrd="0" destOrd="0" presId="urn:microsoft.com/office/officeart/2008/layout/LinedList"/>
    <dgm:cxn modelId="{14E59977-8701-40F2-9E40-00DB089399C0}" type="presOf" srcId="{9C0D1EF5-FD1A-4C75-B312-78D01B1645A5}" destId="{EDE608F8-2DF3-4707-B17A-B4B91EB1788E}" srcOrd="0" destOrd="0" presId="urn:microsoft.com/office/officeart/2008/layout/LinedList"/>
    <dgm:cxn modelId="{FFB97277-5C33-405F-910A-6CFB7F0DD476}" srcId="{9C0D1EF5-FD1A-4C75-B312-78D01B1645A5}" destId="{FD1AA0E2-ED2F-4D1A-9BEF-929E42F7E0BF}" srcOrd="2" destOrd="0" parTransId="{8F4A08CF-C938-4303-B48D-1AA77A59CA59}" sibTransId="{D2EED3CC-6E9C-4A34-B818-CFC141084DC2}"/>
    <dgm:cxn modelId="{664026CA-AD5D-4A0F-8821-DC63204C515A}" type="presOf" srcId="{E5D7B8BB-CB65-4D3A-9A0D-9D67B799CD45}" destId="{21CA9186-F105-4435-86E3-D4A0B5EDD96F}" srcOrd="0" destOrd="0" presId="urn:microsoft.com/office/officeart/2008/layout/LinedList"/>
    <dgm:cxn modelId="{F2016FA9-45C0-4ED5-AC77-1D139856B28E}" srcId="{9C0D1EF5-FD1A-4C75-B312-78D01B1645A5}" destId="{37656EBF-4167-420F-BAA4-2A1712D5EA57}" srcOrd="1" destOrd="0" parTransId="{2034DDB2-6CBC-4D1B-B593-31F0C5534D66}" sibTransId="{B1A7BF6D-9BC1-45DB-B4B4-DA2CF540AC0B}"/>
    <dgm:cxn modelId="{74DC2427-5F4F-46ED-92DD-9CCA0E175DA3}" type="presOf" srcId="{37656EBF-4167-420F-BAA4-2A1712D5EA57}" destId="{3FA322FA-87DF-4FEA-9057-A7B41F66456A}" srcOrd="0" destOrd="0" presId="urn:microsoft.com/office/officeart/2008/layout/LinedList"/>
    <dgm:cxn modelId="{619DAFE4-D4D0-49D8-8E81-23A564669527}" srcId="{9C0D1EF5-FD1A-4C75-B312-78D01B1645A5}" destId="{E5D7B8BB-CB65-4D3A-9A0D-9D67B799CD45}" srcOrd="3" destOrd="0" parTransId="{B738EC25-20D7-4E9F-A530-7140E154E7E7}" sibTransId="{CA03C6B5-828F-409E-8A27-F5C5E23FC672}"/>
    <dgm:cxn modelId="{AF7CEB2F-D430-42F0-8696-DD0CC3F2C78B}" srcId="{9C0D1EF5-FD1A-4C75-B312-78D01B1645A5}" destId="{4D57AF5E-76C7-4269-808F-C70D74ED9688}" srcOrd="0" destOrd="0" parTransId="{A5482139-B6FF-42D2-AFBC-830DFA7E5FFF}" sibTransId="{8FAD0680-6867-46A8-8738-FEB83CA37CAC}"/>
    <dgm:cxn modelId="{5E2178C2-E540-4011-A370-0D8ADE652A57}" type="presOf" srcId="{4D57AF5E-76C7-4269-808F-C70D74ED9688}" destId="{B630E655-0CC1-4514-96BA-C62A71B0F422}" srcOrd="0" destOrd="0" presId="urn:microsoft.com/office/officeart/2008/layout/LinedList"/>
    <dgm:cxn modelId="{3F2D7A63-0FDC-46EF-B59F-8123D4DA8ED9}" type="presParOf" srcId="{EDE608F8-2DF3-4707-B17A-B4B91EB1788E}" destId="{CDE4FD14-9A54-4970-8984-75870C0D57C9}" srcOrd="0" destOrd="0" presId="urn:microsoft.com/office/officeart/2008/layout/LinedList"/>
    <dgm:cxn modelId="{867B9275-9C15-4F99-AFE3-3242EEC488CE}" type="presParOf" srcId="{EDE608F8-2DF3-4707-B17A-B4B91EB1788E}" destId="{CCF78BEC-9F01-4C08-830C-2B6E01F1C6DD}" srcOrd="1" destOrd="0" presId="urn:microsoft.com/office/officeart/2008/layout/LinedList"/>
    <dgm:cxn modelId="{7E0F31F1-F59A-419B-AA5A-C9ABAE4B410F}" type="presParOf" srcId="{CCF78BEC-9F01-4C08-830C-2B6E01F1C6DD}" destId="{B630E655-0CC1-4514-96BA-C62A71B0F422}" srcOrd="0" destOrd="0" presId="urn:microsoft.com/office/officeart/2008/layout/LinedList"/>
    <dgm:cxn modelId="{E2D80DB8-B030-4CAC-976A-D16A97736F56}" type="presParOf" srcId="{CCF78BEC-9F01-4C08-830C-2B6E01F1C6DD}" destId="{B1234FBC-CA6F-4152-98B7-20961618FC7B}" srcOrd="1" destOrd="0" presId="urn:microsoft.com/office/officeart/2008/layout/LinedList"/>
    <dgm:cxn modelId="{5D64E96F-B724-4136-A062-88D4CFE41143}" type="presParOf" srcId="{EDE608F8-2DF3-4707-B17A-B4B91EB1788E}" destId="{403EE2A5-DB15-494B-8868-61562893BE4A}" srcOrd="2" destOrd="0" presId="urn:microsoft.com/office/officeart/2008/layout/LinedList"/>
    <dgm:cxn modelId="{3E08FB80-87AA-4BB3-AE3B-39CEFCD2A0FA}" type="presParOf" srcId="{EDE608F8-2DF3-4707-B17A-B4B91EB1788E}" destId="{BD1FF2DC-C29C-48A1-AEDB-FDF4CA255348}" srcOrd="3" destOrd="0" presId="urn:microsoft.com/office/officeart/2008/layout/LinedList"/>
    <dgm:cxn modelId="{264C75B8-9CE1-40C3-935F-5D5F62144DDB}" type="presParOf" srcId="{BD1FF2DC-C29C-48A1-AEDB-FDF4CA255348}" destId="{3FA322FA-87DF-4FEA-9057-A7B41F66456A}" srcOrd="0" destOrd="0" presId="urn:microsoft.com/office/officeart/2008/layout/LinedList"/>
    <dgm:cxn modelId="{3AF6F40B-7CE1-4EB2-82CB-163FEB28B0A8}" type="presParOf" srcId="{BD1FF2DC-C29C-48A1-AEDB-FDF4CA255348}" destId="{99346BE4-DC26-42B9-A215-6917F8F14968}" srcOrd="1" destOrd="0" presId="urn:microsoft.com/office/officeart/2008/layout/LinedList"/>
    <dgm:cxn modelId="{08CC18EA-6851-43BA-B2EF-33F46D07677E}" type="presParOf" srcId="{EDE608F8-2DF3-4707-B17A-B4B91EB1788E}" destId="{B162381A-3D2B-400D-8F0C-47A82589978B}" srcOrd="4" destOrd="0" presId="urn:microsoft.com/office/officeart/2008/layout/LinedList"/>
    <dgm:cxn modelId="{CA5A05DE-DCFC-4888-AA6A-185C7E4932A7}" type="presParOf" srcId="{EDE608F8-2DF3-4707-B17A-B4B91EB1788E}" destId="{178387AD-9EE8-41BB-9D8B-8E3275BB427D}" srcOrd="5" destOrd="0" presId="urn:microsoft.com/office/officeart/2008/layout/LinedList"/>
    <dgm:cxn modelId="{F79A8CEB-DD22-4E10-91EF-CA491120386C}" type="presParOf" srcId="{178387AD-9EE8-41BB-9D8B-8E3275BB427D}" destId="{67EB51B6-7EAB-4559-B602-4D2F8445A8A3}" srcOrd="0" destOrd="0" presId="urn:microsoft.com/office/officeart/2008/layout/LinedList"/>
    <dgm:cxn modelId="{ACA59F5F-A620-4FCD-B28E-FF2B14EAE9E3}" type="presParOf" srcId="{178387AD-9EE8-41BB-9D8B-8E3275BB427D}" destId="{472EFB36-722F-4309-9685-774FCBA218A3}" srcOrd="1" destOrd="0" presId="urn:microsoft.com/office/officeart/2008/layout/LinedList"/>
    <dgm:cxn modelId="{1D9E549E-6EA0-4F1E-A1C2-529B6C7A479A}" type="presParOf" srcId="{EDE608F8-2DF3-4707-B17A-B4B91EB1788E}" destId="{5CBBB7A9-EABE-43D3-8BDE-6131C8A12BB5}" srcOrd="6" destOrd="0" presId="urn:microsoft.com/office/officeart/2008/layout/LinedList"/>
    <dgm:cxn modelId="{5BA39CAF-C985-4678-98A9-298022070524}" type="presParOf" srcId="{EDE608F8-2DF3-4707-B17A-B4B91EB1788E}" destId="{1BA009A0-0903-4AAC-BDFD-C88694AF5BE4}" srcOrd="7" destOrd="0" presId="urn:microsoft.com/office/officeart/2008/layout/LinedList"/>
    <dgm:cxn modelId="{5A4B60EA-D315-47F2-A4A4-6D4A4C4C1DE9}" type="presParOf" srcId="{1BA009A0-0903-4AAC-BDFD-C88694AF5BE4}" destId="{21CA9186-F105-4435-86E3-D4A0B5EDD96F}" srcOrd="0" destOrd="0" presId="urn:microsoft.com/office/officeart/2008/layout/LinedList"/>
    <dgm:cxn modelId="{AAA41302-C35C-425D-A87D-CC58AAD8FFD9}" type="presParOf" srcId="{1BA009A0-0903-4AAC-BDFD-C88694AF5BE4}" destId="{852FA658-2C73-4871-88A2-1F291A6BDF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FDB84E-02FC-4BED-B30A-6C3C88D08D1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49E47A5-B076-4C76-885B-B2403D49D45E}">
      <dgm:prSet/>
      <dgm:spPr/>
      <dgm:t>
        <a:bodyPr/>
        <a:lstStyle/>
        <a:p>
          <a:r>
            <a:rPr lang="nb-NO"/>
            <a:t>Longyearbyen skal ikke vokse i antall personer (her har målgruppen et ansvar i fellesskap).</a:t>
          </a:r>
          <a:endParaRPr lang="en-US"/>
        </a:p>
      </dgm:t>
    </dgm:pt>
    <dgm:pt modelId="{F6BC3F7B-FF9B-4A51-9697-DE42CB0481B3}" type="parTrans" cxnId="{A83C654E-D23E-4153-BE78-ECF0A51B981B}">
      <dgm:prSet/>
      <dgm:spPr/>
      <dgm:t>
        <a:bodyPr/>
        <a:lstStyle/>
        <a:p>
          <a:endParaRPr lang="en-US"/>
        </a:p>
      </dgm:t>
    </dgm:pt>
    <dgm:pt modelId="{ABB427D8-9EC5-44A7-A33D-937E88D8CAED}" type="sibTrans" cxnId="{A83C654E-D23E-4153-BE78-ECF0A51B981B}">
      <dgm:prSet/>
      <dgm:spPr/>
      <dgm:t>
        <a:bodyPr/>
        <a:lstStyle/>
        <a:p>
          <a:endParaRPr lang="en-US"/>
        </a:p>
      </dgm:t>
    </dgm:pt>
    <dgm:pt modelId="{1C886164-FFC6-4A9B-98CF-3588A90D32B4}">
      <dgm:prSet/>
      <dgm:spPr/>
      <dgm:t>
        <a:bodyPr/>
        <a:lstStyle/>
        <a:p>
          <a:r>
            <a:rPr lang="nb-NO"/>
            <a:t>Regjeringen varsler ny Stortingsmelding om Svalbard. </a:t>
          </a:r>
          <a:endParaRPr lang="en-US"/>
        </a:p>
      </dgm:t>
    </dgm:pt>
    <dgm:pt modelId="{5F939162-2B25-4883-9858-4DF0E6F294B1}" type="parTrans" cxnId="{B8C01666-4378-4F3D-A7E6-6A70529CF451}">
      <dgm:prSet/>
      <dgm:spPr/>
      <dgm:t>
        <a:bodyPr/>
        <a:lstStyle/>
        <a:p>
          <a:endParaRPr lang="en-US"/>
        </a:p>
      </dgm:t>
    </dgm:pt>
    <dgm:pt modelId="{C7A13ED3-2DA4-4016-8A9A-F39728698122}" type="sibTrans" cxnId="{B8C01666-4378-4F3D-A7E6-6A70529CF451}">
      <dgm:prSet/>
      <dgm:spPr/>
      <dgm:t>
        <a:bodyPr/>
        <a:lstStyle/>
        <a:p>
          <a:endParaRPr lang="en-US"/>
        </a:p>
      </dgm:t>
    </dgm:pt>
    <dgm:pt modelId="{3864AD81-2B2C-4A94-BD9A-8DF5C528E341}">
      <dgm:prSet/>
      <dgm:spPr/>
      <dgm:t>
        <a:bodyPr/>
        <a:lstStyle/>
        <a:p>
          <a:r>
            <a:rPr lang="nb-NO"/>
            <a:t>Omstillingsbehovene, som Longyearbyens næringsliv og Longyearbyen lokalstyre har, må koordineres godt med utviklingen av ny stortingsmelding. </a:t>
          </a:r>
          <a:endParaRPr lang="en-US"/>
        </a:p>
      </dgm:t>
    </dgm:pt>
    <dgm:pt modelId="{CC0764EB-EB1B-40A6-86EA-01888B562966}" type="parTrans" cxnId="{6C265F87-2A3D-4ADF-BFF0-359CB3B4F088}">
      <dgm:prSet/>
      <dgm:spPr/>
      <dgm:t>
        <a:bodyPr/>
        <a:lstStyle/>
        <a:p>
          <a:endParaRPr lang="en-US"/>
        </a:p>
      </dgm:t>
    </dgm:pt>
    <dgm:pt modelId="{0295D0AA-A407-4102-8625-F00E75023856}" type="sibTrans" cxnId="{6C265F87-2A3D-4ADF-BFF0-359CB3B4F088}">
      <dgm:prSet/>
      <dgm:spPr/>
      <dgm:t>
        <a:bodyPr/>
        <a:lstStyle/>
        <a:p>
          <a:endParaRPr lang="en-US"/>
        </a:p>
      </dgm:t>
    </dgm:pt>
    <dgm:pt modelId="{C22FE824-0910-42B4-AA1C-8373908C3C51}" type="pres">
      <dgm:prSet presAssocID="{97FDB84E-02FC-4BED-B30A-6C3C88D08D1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55E7E30E-B76A-4ABD-8A6A-EB0D5D81178A}" type="pres">
      <dgm:prSet presAssocID="{049E47A5-B076-4C76-885B-B2403D49D45E}" presName="compNode" presStyleCnt="0"/>
      <dgm:spPr/>
    </dgm:pt>
    <dgm:pt modelId="{854E81DC-5167-4062-A07D-644911576B69}" type="pres">
      <dgm:prSet presAssocID="{049E47A5-B076-4C76-885B-B2403D49D45E}" presName="bgRect" presStyleLbl="bgShp" presStyleIdx="0" presStyleCnt="3"/>
      <dgm:spPr/>
    </dgm:pt>
    <dgm:pt modelId="{06307B09-CD69-43E4-9836-B2D85520B4C0}" type="pres">
      <dgm:prSet presAssocID="{049E47A5-B076-4C76-885B-B2403D49D45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ukere"/>
        </a:ext>
      </dgm:extLst>
    </dgm:pt>
    <dgm:pt modelId="{37F499B5-5703-4530-9CB0-2BAF2120FB26}" type="pres">
      <dgm:prSet presAssocID="{049E47A5-B076-4C76-885B-B2403D49D45E}" presName="spaceRect" presStyleCnt="0"/>
      <dgm:spPr/>
    </dgm:pt>
    <dgm:pt modelId="{00F16E46-90EF-4ED4-9A32-B2CAA0867FC2}" type="pres">
      <dgm:prSet presAssocID="{049E47A5-B076-4C76-885B-B2403D49D45E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E2696D09-A6B1-4B71-BCC7-800A21C72F84}" type="pres">
      <dgm:prSet presAssocID="{ABB427D8-9EC5-44A7-A33D-937E88D8CAED}" presName="sibTrans" presStyleCnt="0"/>
      <dgm:spPr/>
    </dgm:pt>
    <dgm:pt modelId="{9A7A41D1-43FE-4741-B46C-CD68AB85488F}" type="pres">
      <dgm:prSet presAssocID="{1C886164-FFC6-4A9B-98CF-3588A90D32B4}" presName="compNode" presStyleCnt="0"/>
      <dgm:spPr/>
    </dgm:pt>
    <dgm:pt modelId="{070082F3-45BC-4D9A-8C78-733F7CE7C241}" type="pres">
      <dgm:prSet presAssocID="{1C886164-FFC6-4A9B-98CF-3588A90D32B4}" presName="bgRect" presStyleLbl="bgShp" presStyleIdx="1" presStyleCnt="3"/>
      <dgm:spPr/>
    </dgm:pt>
    <dgm:pt modelId="{4BF416C0-82A8-47A6-8387-30F15C34EAD2}" type="pres">
      <dgm:prSet presAssocID="{1C886164-FFC6-4A9B-98CF-3588A90D32B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 med heldekkende fyll"/>
        </a:ext>
      </dgm:extLst>
    </dgm:pt>
    <dgm:pt modelId="{3344FDDA-A9A8-4BE9-B6FE-8900BC729767}" type="pres">
      <dgm:prSet presAssocID="{1C886164-FFC6-4A9B-98CF-3588A90D32B4}" presName="spaceRect" presStyleCnt="0"/>
      <dgm:spPr/>
    </dgm:pt>
    <dgm:pt modelId="{2D08C581-86DF-4430-A15D-655AF775522F}" type="pres">
      <dgm:prSet presAssocID="{1C886164-FFC6-4A9B-98CF-3588A90D32B4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422A4252-7684-45F9-A301-92908E160F33}" type="pres">
      <dgm:prSet presAssocID="{C7A13ED3-2DA4-4016-8A9A-F39728698122}" presName="sibTrans" presStyleCnt="0"/>
      <dgm:spPr/>
    </dgm:pt>
    <dgm:pt modelId="{095EDC2A-0E9D-4E36-8C8E-974C2613FADA}" type="pres">
      <dgm:prSet presAssocID="{3864AD81-2B2C-4A94-BD9A-8DF5C528E341}" presName="compNode" presStyleCnt="0"/>
      <dgm:spPr/>
    </dgm:pt>
    <dgm:pt modelId="{C50A498C-CEB5-461B-8390-60EFFC673577}" type="pres">
      <dgm:prSet presAssocID="{3864AD81-2B2C-4A94-BD9A-8DF5C528E341}" presName="bgRect" presStyleLbl="bgShp" presStyleIdx="2" presStyleCnt="3"/>
      <dgm:spPr/>
    </dgm:pt>
    <dgm:pt modelId="{E7A865CD-E794-493E-89B4-EBF3A30F3380}" type="pres">
      <dgm:prSet presAssocID="{3864AD81-2B2C-4A94-BD9A-8DF5C528E34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ategiplan med heldekkende fyll"/>
        </a:ext>
      </dgm:extLst>
    </dgm:pt>
    <dgm:pt modelId="{AAC696DA-7606-448A-8A6B-C69C701BDA11}" type="pres">
      <dgm:prSet presAssocID="{3864AD81-2B2C-4A94-BD9A-8DF5C528E341}" presName="spaceRect" presStyleCnt="0"/>
      <dgm:spPr/>
    </dgm:pt>
    <dgm:pt modelId="{3D4C0C71-4DE9-472F-8215-ACD190259393}" type="pres">
      <dgm:prSet presAssocID="{3864AD81-2B2C-4A94-BD9A-8DF5C528E341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</dgm:ptLst>
  <dgm:cxnLst>
    <dgm:cxn modelId="{6C265F87-2A3D-4ADF-BFF0-359CB3B4F088}" srcId="{97FDB84E-02FC-4BED-B30A-6C3C88D08D1D}" destId="{3864AD81-2B2C-4A94-BD9A-8DF5C528E341}" srcOrd="2" destOrd="0" parTransId="{CC0764EB-EB1B-40A6-86EA-01888B562966}" sibTransId="{0295D0AA-A407-4102-8625-F00E75023856}"/>
    <dgm:cxn modelId="{A83C654E-D23E-4153-BE78-ECF0A51B981B}" srcId="{97FDB84E-02FC-4BED-B30A-6C3C88D08D1D}" destId="{049E47A5-B076-4C76-885B-B2403D49D45E}" srcOrd="0" destOrd="0" parTransId="{F6BC3F7B-FF9B-4A51-9697-DE42CB0481B3}" sibTransId="{ABB427D8-9EC5-44A7-A33D-937E88D8CAED}"/>
    <dgm:cxn modelId="{2922CEC6-7DF1-4686-81BD-CDBC7C15D650}" type="presOf" srcId="{3864AD81-2B2C-4A94-BD9A-8DF5C528E341}" destId="{3D4C0C71-4DE9-472F-8215-ACD190259393}" srcOrd="0" destOrd="0" presId="urn:microsoft.com/office/officeart/2018/2/layout/IconVerticalSolidList"/>
    <dgm:cxn modelId="{ABC49128-894F-49A7-9092-31B5D708CF89}" type="presOf" srcId="{97FDB84E-02FC-4BED-B30A-6C3C88D08D1D}" destId="{C22FE824-0910-42B4-AA1C-8373908C3C51}" srcOrd="0" destOrd="0" presId="urn:microsoft.com/office/officeart/2018/2/layout/IconVerticalSolidList"/>
    <dgm:cxn modelId="{560911CA-A74B-4DF1-95FB-084B125B6A22}" type="presOf" srcId="{1C886164-FFC6-4A9B-98CF-3588A90D32B4}" destId="{2D08C581-86DF-4430-A15D-655AF775522F}" srcOrd="0" destOrd="0" presId="urn:microsoft.com/office/officeart/2018/2/layout/IconVerticalSolidList"/>
    <dgm:cxn modelId="{602E9B75-51C6-4516-98B7-BAD9759CDEA7}" type="presOf" srcId="{049E47A5-B076-4C76-885B-B2403D49D45E}" destId="{00F16E46-90EF-4ED4-9A32-B2CAA0867FC2}" srcOrd="0" destOrd="0" presId="urn:microsoft.com/office/officeart/2018/2/layout/IconVerticalSolidList"/>
    <dgm:cxn modelId="{B8C01666-4378-4F3D-A7E6-6A70529CF451}" srcId="{97FDB84E-02FC-4BED-B30A-6C3C88D08D1D}" destId="{1C886164-FFC6-4A9B-98CF-3588A90D32B4}" srcOrd="1" destOrd="0" parTransId="{5F939162-2B25-4883-9858-4DF0E6F294B1}" sibTransId="{C7A13ED3-2DA4-4016-8A9A-F39728698122}"/>
    <dgm:cxn modelId="{467F14AE-19D4-4955-B88F-3D202A70D46E}" type="presParOf" srcId="{C22FE824-0910-42B4-AA1C-8373908C3C51}" destId="{55E7E30E-B76A-4ABD-8A6A-EB0D5D81178A}" srcOrd="0" destOrd="0" presId="urn:microsoft.com/office/officeart/2018/2/layout/IconVerticalSolidList"/>
    <dgm:cxn modelId="{EFB2E928-9AF4-4BD8-8D1D-AE410F119CCD}" type="presParOf" srcId="{55E7E30E-B76A-4ABD-8A6A-EB0D5D81178A}" destId="{854E81DC-5167-4062-A07D-644911576B69}" srcOrd="0" destOrd="0" presId="urn:microsoft.com/office/officeart/2018/2/layout/IconVerticalSolidList"/>
    <dgm:cxn modelId="{FB2FB56B-B25D-4A09-87A1-F1A25F0D02E2}" type="presParOf" srcId="{55E7E30E-B76A-4ABD-8A6A-EB0D5D81178A}" destId="{06307B09-CD69-43E4-9836-B2D85520B4C0}" srcOrd="1" destOrd="0" presId="urn:microsoft.com/office/officeart/2018/2/layout/IconVerticalSolidList"/>
    <dgm:cxn modelId="{D307ADC9-215C-48C3-AFA3-B4FF944F17C5}" type="presParOf" srcId="{55E7E30E-B76A-4ABD-8A6A-EB0D5D81178A}" destId="{37F499B5-5703-4530-9CB0-2BAF2120FB26}" srcOrd="2" destOrd="0" presId="urn:microsoft.com/office/officeart/2018/2/layout/IconVerticalSolidList"/>
    <dgm:cxn modelId="{343D8432-1C52-42A8-BE9C-267E25E16FC6}" type="presParOf" srcId="{55E7E30E-B76A-4ABD-8A6A-EB0D5D81178A}" destId="{00F16E46-90EF-4ED4-9A32-B2CAA0867FC2}" srcOrd="3" destOrd="0" presId="urn:microsoft.com/office/officeart/2018/2/layout/IconVerticalSolidList"/>
    <dgm:cxn modelId="{084B1470-46EF-4606-8A2F-C6FB760A34A9}" type="presParOf" srcId="{C22FE824-0910-42B4-AA1C-8373908C3C51}" destId="{E2696D09-A6B1-4B71-BCC7-800A21C72F84}" srcOrd="1" destOrd="0" presId="urn:microsoft.com/office/officeart/2018/2/layout/IconVerticalSolidList"/>
    <dgm:cxn modelId="{8160806F-3C67-4585-B607-BB79C6631995}" type="presParOf" srcId="{C22FE824-0910-42B4-AA1C-8373908C3C51}" destId="{9A7A41D1-43FE-4741-B46C-CD68AB85488F}" srcOrd="2" destOrd="0" presId="urn:microsoft.com/office/officeart/2018/2/layout/IconVerticalSolidList"/>
    <dgm:cxn modelId="{27C0AA88-8AFA-4458-8EC6-D6B728F15847}" type="presParOf" srcId="{9A7A41D1-43FE-4741-B46C-CD68AB85488F}" destId="{070082F3-45BC-4D9A-8C78-733F7CE7C241}" srcOrd="0" destOrd="0" presId="urn:microsoft.com/office/officeart/2018/2/layout/IconVerticalSolidList"/>
    <dgm:cxn modelId="{D7EFA793-BECF-437A-BCB8-F85E47887454}" type="presParOf" srcId="{9A7A41D1-43FE-4741-B46C-CD68AB85488F}" destId="{4BF416C0-82A8-47A6-8387-30F15C34EAD2}" srcOrd="1" destOrd="0" presId="urn:microsoft.com/office/officeart/2018/2/layout/IconVerticalSolidList"/>
    <dgm:cxn modelId="{67372B1D-97D6-4BC2-B35D-543DCB34516A}" type="presParOf" srcId="{9A7A41D1-43FE-4741-B46C-CD68AB85488F}" destId="{3344FDDA-A9A8-4BE9-B6FE-8900BC729767}" srcOrd="2" destOrd="0" presId="urn:microsoft.com/office/officeart/2018/2/layout/IconVerticalSolidList"/>
    <dgm:cxn modelId="{57459DC8-9C37-4ABD-BD95-92F5FA82C9AF}" type="presParOf" srcId="{9A7A41D1-43FE-4741-B46C-CD68AB85488F}" destId="{2D08C581-86DF-4430-A15D-655AF775522F}" srcOrd="3" destOrd="0" presId="urn:microsoft.com/office/officeart/2018/2/layout/IconVerticalSolidList"/>
    <dgm:cxn modelId="{5D9D6C2D-7122-41DD-9714-A0AD3E500166}" type="presParOf" srcId="{C22FE824-0910-42B4-AA1C-8373908C3C51}" destId="{422A4252-7684-45F9-A301-92908E160F33}" srcOrd="3" destOrd="0" presId="urn:microsoft.com/office/officeart/2018/2/layout/IconVerticalSolidList"/>
    <dgm:cxn modelId="{41209E4E-3C21-4832-B905-D4B52F7409EC}" type="presParOf" srcId="{C22FE824-0910-42B4-AA1C-8373908C3C51}" destId="{095EDC2A-0E9D-4E36-8C8E-974C2613FADA}" srcOrd="4" destOrd="0" presId="urn:microsoft.com/office/officeart/2018/2/layout/IconVerticalSolidList"/>
    <dgm:cxn modelId="{91EE4C67-A6B7-4C63-A505-93EFC8B064D1}" type="presParOf" srcId="{095EDC2A-0E9D-4E36-8C8E-974C2613FADA}" destId="{C50A498C-CEB5-461B-8390-60EFFC673577}" srcOrd="0" destOrd="0" presId="urn:microsoft.com/office/officeart/2018/2/layout/IconVerticalSolidList"/>
    <dgm:cxn modelId="{94E3737D-0DEE-470B-8A8F-50F7005450D2}" type="presParOf" srcId="{095EDC2A-0E9D-4E36-8C8E-974C2613FADA}" destId="{E7A865CD-E794-493E-89B4-EBF3A30F3380}" srcOrd="1" destOrd="0" presId="urn:microsoft.com/office/officeart/2018/2/layout/IconVerticalSolidList"/>
    <dgm:cxn modelId="{DD552237-ADF5-4DE0-A231-7FA5CA82C187}" type="presParOf" srcId="{095EDC2A-0E9D-4E36-8C8E-974C2613FADA}" destId="{AAC696DA-7606-448A-8A6B-C69C701BDA11}" srcOrd="2" destOrd="0" presId="urn:microsoft.com/office/officeart/2018/2/layout/IconVerticalSolidList"/>
    <dgm:cxn modelId="{2E40DB4D-365F-4418-B9C8-AF2CDBB53C2F}" type="presParOf" srcId="{095EDC2A-0E9D-4E36-8C8E-974C2613FADA}" destId="{3D4C0C71-4DE9-472F-8215-ACD19025939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7D8024B-7DEE-40E4-94B5-72DB631F508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8EDD99-DE11-4C87-BC8D-F35FC394669C}">
      <dgm:prSet custT="1"/>
      <dgm:spPr/>
      <dgm:t>
        <a:bodyPr/>
        <a:lstStyle/>
        <a:p>
          <a:r>
            <a:rPr lang="nb-NO" sz="1400" dirty="0"/>
            <a:t>I forstudien næringsvennlig Longyearbyen lokalstyre ble næringsvennlighet vurdert av næringsliv, politikere og ansatte. Vurderingen var under middels, med stort potensial for forbedring.</a:t>
          </a:r>
          <a:endParaRPr lang="en-US" sz="1400" dirty="0"/>
        </a:p>
      </dgm:t>
    </dgm:pt>
    <dgm:pt modelId="{6F1964A0-C216-4A77-ACC2-1264FC10CD80}" type="parTrans" cxnId="{85C2FCE2-E8EF-4C3A-AAD9-51B12A6404E5}">
      <dgm:prSet/>
      <dgm:spPr/>
      <dgm:t>
        <a:bodyPr/>
        <a:lstStyle/>
        <a:p>
          <a:endParaRPr lang="en-US" sz="1400"/>
        </a:p>
      </dgm:t>
    </dgm:pt>
    <dgm:pt modelId="{87968A5E-32CD-4F13-A68B-5E7F4AEE06DA}" type="sibTrans" cxnId="{85C2FCE2-E8EF-4C3A-AAD9-51B12A6404E5}">
      <dgm:prSet/>
      <dgm:spPr/>
      <dgm:t>
        <a:bodyPr/>
        <a:lstStyle/>
        <a:p>
          <a:endParaRPr lang="en-US" sz="1400"/>
        </a:p>
      </dgm:t>
    </dgm:pt>
    <dgm:pt modelId="{F5ABE975-3A3B-4754-A79B-2D16A174154E}">
      <dgm:prSet custT="1"/>
      <dgm:spPr/>
      <dgm:t>
        <a:bodyPr/>
        <a:lstStyle/>
        <a:p>
          <a:r>
            <a:rPr lang="nb-NO" sz="1400"/>
            <a:t>Det er satt mål om å oppfattes som en profesjonell utviklingspartner for næringslivet, og øke vurdert næringsvennlighet.</a:t>
          </a:r>
          <a:endParaRPr lang="en-US" sz="1400"/>
        </a:p>
      </dgm:t>
    </dgm:pt>
    <dgm:pt modelId="{D4454FF5-E90D-483E-8167-177E02D258ED}" type="parTrans" cxnId="{E0078A24-6760-4979-AD93-1EE14B4B836D}">
      <dgm:prSet/>
      <dgm:spPr/>
      <dgm:t>
        <a:bodyPr/>
        <a:lstStyle/>
        <a:p>
          <a:endParaRPr lang="en-US" sz="1400"/>
        </a:p>
      </dgm:t>
    </dgm:pt>
    <dgm:pt modelId="{76D128D8-0409-494A-B190-0F3F679CFFDC}" type="sibTrans" cxnId="{E0078A24-6760-4979-AD93-1EE14B4B836D}">
      <dgm:prSet/>
      <dgm:spPr/>
      <dgm:t>
        <a:bodyPr/>
        <a:lstStyle/>
        <a:p>
          <a:endParaRPr lang="en-US" sz="1400"/>
        </a:p>
      </dgm:t>
    </dgm:pt>
    <dgm:pt modelId="{1A1D78AE-9E5C-45D3-8382-2F0ED4783880}">
      <dgm:prSet custT="1"/>
      <dgm:spPr/>
      <dgm:t>
        <a:bodyPr/>
        <a:lstStyle/>
        <a:p>
          <a:r>
            <a:rPr lang="nb-NO" sz="1400" dirty="0"/>
            <a:t>Det ble identifisert fire forbedringsområder, med mange forslag til forbedringstiltak, som bør utredes videre i et forprosjekt.</a:t>
          </a:r>
          <a:endParaRPr lang="en-US" sz="1400" dirty="0"/>
        </a:p>
      </dgm:t>
    </dgm:pt>
    <dgm:pt modelId="{55322DD6-DB0E-4593-AE1A-846DA834EE22}" type="parTrans" cxnId="{0F629BA6-2C5B-49CD-A036-5309F22A6883}">
      <dgm:prSet/>
      <dgm:spPr/>
      <dgm:t>
        <a:bodyPr/>
        <a:lstStyle/>
        <a:p>
          <a:endParaRPr lang="en-US" sz="1400"/>
        </a:p>
      </dgm:t>
    </dgm:pt>
    <dgm:pt modelId="{A3D4E712-77F7-4D19-AB5D-A07C57C67403}" type="sibTrans" cxnId="{0F629BA6-2C5B-49CD-A036-5309F22A6883}">
      <dgm:prSet/>
      <dgm:spPr/>
      <dgm:t>
        <a:bodyPr/>
        <a:lstStyle/>
        <a:p>
          <a:endParaRPr lang="en-US" sz="1400"/>
        </a:p>
      </dgm:t>
    </dgm:pt>
    <dgm:pt modelId="{AE334542-460E-4B35-B002-A52DFE5EC4E0}">
      <dgm:prSet custT="1"/>
      <dgm:spPr/>
      <dgm:t>
        <a:bodyPr/>
        <a:lstStyle/>
        <a:p>
          <a:r>
            <a:rPr lang="nb-NO" sz="1400" dirty="0"/>
            <a:t>Arbeidet må sees i sammenheng med svalbardpolitiske rammer.</a:t>
          </a:r>
          <a:endParaRPr lang="en-US" sz="1400" dirty="0"/>
        </a:p>
      </dgm:t>
    </dgm:pt>
    <dgm:pt modelId="{140EF61A-0540-4971-A83F-5FC71E1948BA}" type="parTrans" cxnId="{1DB97793-CA3E-4BBC-ABC4-69467E09A43F}">
      <dgm:prSet/>
      <dgm:spPr/>
      <dgm:t>
        <a:bodyPr/>
        <a:lstStyle/>
        <a:p>
          <a:endParaRPr lang="en-US" sz="1400"/>
        </a:p>
      </dgm:t>
    </dgm:pt>
    <dgm:pt modelId="{5E8B8C6A-6C2F-4F12-904C-52D433B4901A}" type="sibTrans" cxnId="{1DB97793-CA3E-4BBC-ABC4-69467E09A43F}">
      <dgm:prSet/>
      <dgm:spPr/>
      <dgm:t>
        <a:bodyPr/>
        <a:lstStyle/>
        <a:p>
          <a:endParaRPr lang="en-US" sz="1400"/>
        </a:p>
      </dgm:t>
    </dgm:pt>
    <dgm:pt modelId="{2C086F1D-C0EE-477E-ABC8-35D3072E38AF}">
      <dgm:prSet/>
      <dgm:spPr/>
      <dgm:t>
        <a:bodyPr/>
        <a:lstStyle/>
        <a:p>
          <a:endParaRPr lang="nb-NO"/>
        </a:p>
      </dgm:t>
    </dgm:pt>
    <dgm:pt modelId="{1747AA27-35EC-47BD-8A85-579B1E5E3DE2}" type="parTrans" cxnId="{BC387A97-E4C2-4523-B70D-3505EB800AE6}">
      <dgm:prSet/>
      <dgm:spPr/>
      <dgm:t>
        <a:bodyPr/>
        <a:lstStyle/>
        <a:p>
          <a:endParaRPr lang="nb-NO"/>
        </a:p>
      </dgm:t>
    </dgm:pt>
    <dgm:pt modelId="{24BE4279-078F-4100-A765-299568089CFA}" type="sibTrans" cxnId="{BC387A97-E4C2-4523-B70D-3505EB800AE6}">
      <dgm:prSet/>
      <dgm:spPr/>
      <dgm:t>
        <a:bodyPr/>
        <a:lstStyle/>
        <a:p>
          <a:endParaRPr lang="nb-NO"/>
        </a:p>
      </dgm:t>
    </dgm:pt>
    <dgm:pt modelId="{5B89EDFE-CC53-49ED-B3D6-C0167289B683}" type="pres">
      <dgm:prSet presAssocID="{37D8024B-7DEE-40E4-94B5-72DB631F508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4059416E-25A5-41D6-A7CC-D933D33CCD2F}" type="pres">
      <dgm:prSet presAssocID="{F68EDD99-DE11-4C87-BC8D-F35FC394669C}" presName="compNode" presStyleCnt="0"/>
      <dgm:spPr/>
    </dgm:pt>
    <dgm:pt modelId="{040FD304-F439-4961-8ADA-781D6B5AD76B}" type="pres">
      <dgm:prSet presAssocID="{F68EDD99-DE11-4C87-BC8D-F35FC394669C}" presName="bgRect" presStyleLbl="bgShp" presStyleIdx="0" presStyleCnt="5"/>
      <dgm:spPr/>
    </dgm:pt>
    <dgm:pt modelId="{1D4380D2-4A22-4780-A697-9899D743C868}" type="pres">
      <dgm:prSet presAssocID="{F68EDD99-DE11-4C87-BC8D-F35FC394669C}" presName="iconRect" presStyleLbl="node1" presStyleIdx="0" presStyleCnt="5"/>
      <dgm:spPr>
        <a:ln>
          <a:noFill/>
        </a:ln>
      </dgm:spPr>
    </dgm:pt>
    <dgm:pt modelId="{F6AE2C20-C707-4A17-9CEA-D6900228835C}" type="pres">
      <dgm:prSet presAssocID="{F68EDD99-DE11-4C87-BC8D-F35FC394669C}" presName="spaceRect" presStyleCnt="0"/>
      <dgm:spPr/>
    </dgm:pt>
    <dgm:pt modelId="{3AF99283-D520-4D1A-8DD4-7BCEABD030EF}" type="pres">
      <dgm:prSet presAssocID="{F68EDD99-DE11-4C87-BC8D-F35FC394669C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912F889A-F465-4FA6-8C11-C4A0E9B6E705}" type="pres">
      <dgm:prSet presAssocID="{87968A5E-32CD-4F13-A68B-5E7F4AEE06DA}" presName="sibTrans" presStyleCnt="0"/>
      <dgm:spPr/>
    </dgm:pt>
    <dgm:pt modelId="{02D81D30-B857-4B94-A60E-6A94B384D6AE}" type="pres">
      <dgm:prSet presAssocID="{F5ABE975-3A3B-4754-A79B-2D16A174154E}" presName="compNode" presStyleCnt="0"/>
      <dgm:spPr/>
    </dgm:pt>
    <dgm:pt modelId="{5985342C-2485-408E-99B1-5FC8ABC86D19}" type="pres">
      <dgm:prSet presAssocID="{F5ABE975-3A3B-4754-A79B-2D16A174154E}" presName="bgRect" presStyleLbl="bgShp" presStyleIdx="1" presStyleCnt="5"/>
      <dgm:spPr/>
    </dgm:pt>
    <dgm:pt modelId="{B89CBFA6-97BE-49A3-B703-0DF55F75C887}" type="pres">
      <dgm:prSet presAssocID="{F5ABE975-3A3B-4754-A79B-2D16A174154E}" presName="iconRect" presStyleLbl="node1" presStyleIdx="1" presStyleCnt="5"/>
      <dgm:spPr>
        <a:ln>
          <a:noFill/>
        </a:ln>
      </dgm:spPr>
    </dgm:pt>
    <dgm:pt modelId="{63E97D4F-9F4F-4C57-820B-6B139449D005}" type="pres">
      <dgm:prSet presAssocID="{F5ABE975-3A3B-4754-A79B-2D16A174154E}" presName="spaceRect" presStyleCnt="0"/>
      <dgm:spPr/>
    </dgm:pt>
    <dgm:pt modelId="{561BFDA0-1867-4274-9708-05D33B3BEA3E}" type="pres">
      <dgm:prSet presAssocID="{F5ABE975-3A3B-4754-A79B-2D16A174154E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4C6AC547-EF6C-477E-836C-807FA6DAED43}" type="pres">
      <dgm:prSet presAssocID="{76D128D8-0409-494A-B190-0F3F679CFFDC}" presName="sibTrans" presStyleCnt="0"/>
      <dgm:spPr/>
    </dgm:pt>
    <dgm:pt modelId="{8EF2510D-AE88-4E2D-AB9F-13B767007522}" type="pres">
      <dgm:prSet presAssocID="{1A1D78AE-9E5C-45D3-8382-2F0ED4783880}" presName="compNode" presStyleCnt="0"/>
      <dgm:spPr/>
    </dgm:pt>
    <dgm:pt modelId="{7BEE2287-B066-4890-A55D-55E856F9DC88}" type="pres">
      <dgm:prSet presAssocID="{1A1D78AE-9E5C-45D3-8382-2F0ED4783880}" presName="bgRect" presStyleLbl="bgShp" presStyleIdx="2" presStyleCnt="5"/>
      <dgm:spPr/>
    </dgm:pt>
    <dgm:pt modelId="{59D16DA7-349E-427B-A5F8-A0A99366162E}" type="pres">
      <dgm:prSet presAssocID="{1A1D78AE-9E5C-45D3-8382-2F0ED4783880}" presName="iconRect" presStyleLbl="node1" presStyleIdx="2" presStyleCnt="5"/>
      <dgm:spPr>
        <a:ln>
          <a:noFill/>
        </a:ln>
      </dgm:spPr>
    </dgm:pt>
    <dgm:pt modelId="{ACD74B29-6E21-4A9B-A30A-991DC3FF5368}" type="pres">
      <dgm:prSet presAssocID="{1A1D78AE-9E5C-45D3-8382-2F0ED4783880}" presName="spaceRect" presStyleCnt="0"/>
      <dgm:spPr/>
    </dgm:pt>
    <dgm:pt modelId="{14600DEB-29C9-4091-AEF9-1A0E7C90D399}" type="pres">
      <dgm:prSet presAssocID="{1A1D78AE-9E5C-45D3-8382-2F0ED4783880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6A0EE5D8-81E0-4D47-973A-3C0AAE4626AF}" type="pres">
      <dgm:prSet presAssocID="{A3D4E712-77F7-4D19-AB5D-A07C57C67403}" presName="sibTrans" presStyleCnt="0"/>
      <dgm:spPr/>
    </dgm:pt>
    <dgm:pt modelId="{72179435-F3E3-4971-A84F-5D26B75C75F8}" type="pres">
      <dgm:prSet presAssocID="{AE334542-460E-4B35-B002-A52DFE5EC4E0}" presName="compNode" presStyleCnt="0"/>
      <dgm:spPr/>
    </dgm:pt>
    <dgm:pt modelId="{0414E6B0-4E21-488C-9793-7BE93A879E1E}" type="pres">
      <dgm:prSet presAssocID="{AE334542-460E-4B35-B002-A52DFE5EC4E0}" presName="bgRect" presStyleLbl="bgShp" presStyleIdx="3" presStyleCnt="5" custLinFactNeighborY="1384"/>
      <dgm:spPr/>
    </dgm:pt>
    <dgm:pt modelId="{E426AA0F-B607-498E-8AA9-8CE6ABED1D7E}" type="pres">
      <dgm:prSet presAssocID="{AE334542-460E-4B35-B002-A52DFE5EC4E0}" presName="iconRect" presStyleLbl="node1" presStyleIdx="3" presStyleCnt="5"/>
      <dgm:spPr>
        <a:ln>
          <a:noFill/>
        </a:ln>
      </dgm:spPr>
    </dgm:pt>
    <dgm:pt modelId="{C6077642-FCA1-47AD-8D40-099996BF16CF}" type="pres">
      <dgm:prSet presAssocID="{AE334542-460E-4B35-B002-A52DFE5EC4E0}" presName="spaceRect" presStyleCnt="0"/>
      <dgm:spPr/>
    </dgm:pt>
    <dgm:pt modelId="{77CE6F71-1069-4E97-9E3D-A52C9CA5C247}" type="pres">
      <dgm:prSet presAssocID="{AE334542-460E-4B35-B002-A52DFE5EC4E0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3869DBC8-849D-4C2D-8CFC-CEE0D69C6136}" type="pres">
      <dgm:prSet presAssocID="{5E8B8C6A-6C2F-4F12-904C-52D433B4901A}" presName="sibTrans" presStyleCnt="0"/>
      <dgm:spPr/>
    </dgm:pt>
    <dgm:pt modelId="{9704CDAA-E9F7-4FB1-939A-349D2CA57FB3}" type="pres">
      <dgm:prSet presAssocID="{2C086F1D-C0EE-477E-ABC8-35D3072E38AF}" presName="compNode" presStyleCnt="0"/>
      <dgm:spPr/>
    </dgm:pt>
    <dgm:pt modelId="{AE373537-402D-435C-A95D-D9D55791AA14}" type="pres">
      <dgm:prSet presAssocID="{2C086F1D-C0EE-477E-ABC8-35D3072E38AF}" presName="bgRect" presStyleLbl="bgShp" presStyleIdx="4" presStyleCnt="5"/>
      <dgm:spPr/>
    </dgm:pt>
    <dgm:pt modelId="{F5CBD849-1B12-41A9-8835-844A92E9F65A}" type="pres">
      <dgm:prSet presAssocID="{2C086F1D-C0EE-477E-ABC8-35D3072E38AF}" presName="iconRect" presStyleLbl="node1" presStyleIdx="4" presStyleCnt="5"/>
      <dgm:spPr/>
    </dgm:pt>
    <dgm:pt modelId="{B9C94B45-C367-4C45-9BAB-ACA395C37A7A}" type="pres">
      <dgm:prSet presAssocID="{2C086F1D-C0EE-477E-ABC8-35D3072E38AF}" presName="spaceRect" presStyleCnt="0"/>
      <dgm:spPr/>
    </dgm:pt>
    <dgm:pt modelId="{C26310D7-122E-4106-B639-03580B840344}" type="pres">
      <dgm:prSet presAssocID="{2C086F1D-C0EE-477E-ABC8-35D3072E38AF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</dgm:ptLst>
  <dgm:cxnLst>
    <dgm:cxn modelId="{BC387A97-E4C2-4523-B70D-3505EB800AE6}" srcId="{37D8024B-7DEE-40E4-94B5-72DB631F5089}" destId="{2C086F1D-C0EE-477E-ABC8-35D3072E38AF}" srcOrd="4" destOrd="0" parTransId="{1747AA27-35EC-47BD-8A85-579B1E5E3DE2}" sibTransId="{24BE4279-078F-4100-A765-299568089CFA}"/>
    <dgm:cxn modelId="{D9BC3DA7-080B-42CB-AFBC-DBE51CADE4A7}" type="presOf" srcId="{1A1D78AE-9E5C-45D3-8382-2F0ED4783880}" destId="{14600DEB-29C9-4091-AEF9-1A0E7C90D399}" srcOrd="0" destOrd="0" presId="urn:microsoft.com/office/officeart/2018/2/layout/IconVerticalSolidList"/>
    <dgm:cxn modelId="{417AE6F3-EA4D-456F-BC38-DF9566729585}" type="presOf" srcId="{F5ABE975-3A3B-4754-A79B-2D16A174154E}" destId="{561BFDA0-1867-4274-9708-05D33B3BEA3E}" srcOrd="0" destOrd="0" presId="urn:microsoft.com/office/officeart/2018/2/layout/IconVerticalSolidList"/>
    <dgm:cxn modelId="{4A3D6807-E060-4BFB-BDAD-003AD94C151D}" type="presOf" srcId="{F68EDD99-DE11-4C87-BC8D-F35FC394669C}" destId="{3AF99283-D520-4D1A-8DD4-7BCEABD030EF}" srcOrd="0" destOrd="0" presId="urn:microsoft.com/office/officeart/2018/2/layout/IconVerticalSolidList"/>
    <dgm:cxn modelId="{FF3AABE8-7A0D-43CB-AE9C-3C2DF1280A7F}" type="presOf" srcId="{AE334542-460E-4B35-B002-A52DFE5EC4E0}" destId="{77CE6F71-1069-4E97-9E3D-A52C9CA5C247}" srcOrd="0" destOrd="0" presId="urn:microsoft.com/office/officeart/2018/2/layout/IconVerticalSolidList"/>
    <dgm:cxn modelId="{E0078A24-6760-4979-AD93-1EE14B4B836D}" srcId="{37D8024B-7DEE-40E4-94B5-72DB631F5089}" destId="{F5ABE975-3A3B-4754-A79B-2D16A174154E}" srcOrd="1" destOrd="0" parTransId="{D4454FF5-E90D-483E-8167-177E02D258ED}" sibTransId="{76D128D8-0409-494A-B190-0F3F679CFFDC}"/>
    <dgm:cxn modelId="{AFB07AE7-7AEB-4132-A674-329B64E36283}" type="presOf" srcId="{2C086F1D-C0EE-477E-ABC8-35D3072E38AF}" destId="{C26310D7-122E-4106-B639-03580B840344}" srcOrd="0" destOrd="0" presId="urn:microsoft.com/office/officeart/2018/2/layout/IconVerticalSolidList"/>
    <dgm:cxn modelId="{1DB97793-CA3E-4BBC-ABC4-69467E09A43F}" srcId="{37D8024B-7DEE-40E4-94B5-72DB631F5089}" destId="{AE334542-460E-4B35-B002-A52DFE5EC4E0}" srcOrd="3" destOrd="0" parTransId="{140EF61A-0540-4971-A83F-5FC71E1948BA}" sibTransId="{5E8B8C6A-6C2F-4F12-904C-52D433B4901A}"/>
    <dgm:cxn modelId="{85C2FCE2-E8EF-4C3A-AAD9-51B12A6404E5}" srcId="{37D8024B-7DEE-40E4-94B5-72DB631F5089}" destId="{F68EDD99-DE11-4C87-BC8D-F35FC394669C}" srcOrd="0" destOrd="0" parTransId="{6F1964A0-C216-4A77-ACC2-1264FC10CD80}" sibTransId="{87968A5E-32CD-4F13-A68B-5E7F4AEE06DA}"/>
    <dgm:cxn modelId="{7981E3FF-3BBF-4832-B400-4866D3958190}" type="presOf" srcId="{37D8024B-7DEE-40E4-94B5-72DB631F5089}" destId="{5B89EDFE-CC53-49ED-B3D6-C0167289B683}" srcOrd="0" destOrd="0" presId="urn:microsoft.com/office/officeart/2018/2/layout/IconVerticalSolidList"/>
    <dgm:cxn modelId="{0F629BA6-2C5B-49CD-A036-5309F22A6883}" srcId="{37D8024B-7DEE-40E4-94B5-72DB631F5089}" destId="{1A1D78AE-9E5C-45D3-8382-2F0ED4783880}" srcOrd="2" destOrd="0" parTransId="{55322DD6-DB0E-4593-AE1A-846DA834EE22}" sibTransId="{A3D4E712-77F7-4D19-AB5D-A07C57C67403}"/>
    <dgm:cxn modelId="{1C6135EB-268D-4C41-9C1D-A5146FD16B89}" type="presParOf" srcId="{5B89EDFE-CC53-49ED-B3D6-C0167289B683}" destId="{4059416E-25A5-41D6-A7CC-D933D33CCD2F}" srcOrd="0" destOrd="0" presId="urn:microsoft.com/office/officeart/2018/2/layout/IconVerticalSolidList"/>
    <dgm:cxn modelId="{B5A4E7CE-E49D-4171-8BE0-65575D4C4E2E}" type="presParOf" srcId="{4059416E-25A5-41D6-A7CC-D933D33CCD2F}" destId="{040FD304-F439-4961-8ADA-781D6B5AD76B}" srcOrd="0" destOrd="0" presId="urn:microsoft.com/office/officeart/2018/2/layout/IconVerticalSolidList"/>
    <dgm:cxn modelId="{5EDA3FC4-C468-4413-A8C6-EEA20EEE74F9}" type="presParOf" srcId="{4059416E-25A5-41D6-A7CC-D933D33CCD2F}" destId="{1D4380D2-4A22-4780-A697-9899D743C868}" srcOrd="1" destOrd="0" presId="urn:microsoft.com/office/officeart/2018/2/layout/IconVerticalSolidList"/>
    <dgm:cxn modelId="{DD924B73-C6B0-42AD-BFEE-E91575F886EC}" type="presParOf" srcId="{4059416E-25A5-41D6-A7CC-D933D33CCD2F}" destId="{F6AE2C20-C707-4A17-9CEA-D6900228835C}" srcOrd="2" destOrd="0" presId="urn:microsoft.com/office/officeart/2018/2/layout/IconVerticalSolidList"/>
    <dgm:cxn modelId="{74C35EC0-D233-4679-BD4B-28E628BAD4E9}" type="presParOf" srcId="{4059416E-25A5-41D6-A7CC-D933D33CCD2F}" destId="{3AF99283-D520-4D1A-8DD4-7BCEABD030EF}" srcOrd="3" destOrd="0" presId="urn:microsoft.com/office/officeart/2018/2/layout/IconVerticalSolidList"/>
    <dgm:cxn modelId="{6CF68FFA-A462-4AAF-B6BB-2A8D5E3DA8DF}" type="presParOf" srcId="{5B89EDFE-CC53-49ED-B3D6-C0167289B683}" destId="{912F889A-F465-4FA6-8C11-C4A0E9B6E705}" srcOrd="1" destOrd="0" presId="urn:microsoft.com/office/officeart/2018/2/layout/IconVerticalSolidList"/>
    <dgm:cxn modelId="{E02201F6-382F-4CCF-B708-7BC2CA224AB4}" type="presParOf" srcId="{5B89EDFE-CC53-49ED-B3D6-C0167289B683}" destId="{02D81D30-B857-4B94-A60E-6A94B384D6AE}" srcOrd="2" destOrd="0" presId="urn:microsoft.com/office/officeart/2018/2/layout/IconVerticalSolidList"/>
    <dgm:cxn modelId="{08426842-8E4D-477B-B9D4-9F6DBF341431}" type="presParOf" srcId="{02D81D30-B857-4B94-A60E-6A94B384D6AE}" destId="{5985342C-2485-408E-99B1-5FC8ABC86D19}" srcOrd="0" destOrd="0" presId="urn:microsoft.com/office/officeart/2018/2/layout/IconVerticalSolidList"/>
    <dgm:cxn modelId="{23876E95-5DFE-4526-A4C8-8C2C5AA22634}" type="presParOf" srcId="{02D81D30-B857-4B94-A60E-6A94B384D6AE}" destId="{B89CBFA6-97BE-49A3-B703-0DF55F75C887}" srcOrd="1" destOrd="0" presId="urn:microsoft.com/office/officeart/2018/2/layout/IconVerticalSolidList"/>
    <dgm:cxn modelId="{984B7138-AF33-4E3D-8E81-D9B5E9A71B62}" type="presParOf" srcId="{02D81D30-B857-4B94-A60E-6A94B384D6AE}" destId="{63E97D4F-9F4F-4C57-820B-6B139449D005}" srcOrd="2" destOrd="0" presId="urn:microsoft.com/office/officeart/2018/2/layout/IconVerticalSolidList"/>
    <dgm:cxn modelId="{5DB77D5E-2399-4CA6-9F00-263C655D627E}" type="presParOf" srcId="{02D81D30-B857-4B94-A60E-6A94B384D6AE}" destId="{561BFDA0-1867-4274-9708-05D33B3BEA3E}" srcOrd="3" destOrd="0" presId="urn:microsoft.com/office/officeart/2018/2/layout/IconVerticalSolidList"/>
    <dgm:cxn modelId="{9472EB2F-F880-4466-B6E1-80D82345D807}" type="presParOf" srcId="{5B89EDFE-CC53-49ED-B3D6-C0167289B683}" destId="{4C6AC547-EF6C-477E-836C-807FA6DAED43}" srcOrd="3" destOrd="0" presId="urn:microsoft.com/office/officeart/2018/2/layout/IconVerticalSolidList"/>
    <dgm:cxn modelId="{20BC5A8F-7405-4E2A-AE1D-D626959735AD}" type="presParOf" srcId="{5B89EDFE-CC53-49ED-B3D6-C0167289B683}" destId="{8EF2510D-AE88-4E2D-AB9F-13B767007522}" srcOrd="4" destOrd="0" presId="urn:microsoft.com/office/officeart/2018/2/layout/IconVerticalSolidList"/>
    <dgm:cxn modelId="{37BB39FC-20F8-45B2-A4AE-AC044B048AA9}" type="presParOf" srcId="{8EF2510D-AE88-4E2D-AB9F-13B767007522}" destId="{7BEE2287-B066-4890-A55D-55E856F9DC88}" srcOrd="0" destOrd="0" presId="urn:microsoft.com/office/officeart/2018/2/layout/IconVerticalSolidList"/>
    <dgm:cxn modelId="{4AA0A4DF-0962-4765-A1F1-663B23CE11DA}" type="presParOf" srcId="{8EF2510D-AE88-4E2D-AB9F-13B767007522}" destId="{59D16DA7-349E-427B-A5F8-A0A99366162E}" srcOrd="1" destOrd="0" presId="urn:microsoft.com/office/officeart/2018/2/layout/IconVerticalSolidList"/>
    <dgm:cxn modelId="{94FCA87F-97B4-452E-AFF8-C6A9E53426F4}" type="presParOf" srcId="{8EF2510D-AE88-4E2D-AB9F-13B767007522}" destId="{ACD74B29-6E21-4A9B-A30A-991DC3FF5368}" srcOrd="2" destOrd="0" presId="urn:microsoft.com/office/officeart/2018/2/layout/IconVerticalSolidList"/>
    <dgm:cxn modelId="{0555E30B-62EE-4950-96A8-CFF6E0ED2F5D}" type="presParOf" srcId="{8EF2510D-AE88-4E2D-AB9F-13B767007522}" destId="{14600DEB-29C9-4091-AEF9-1A0E7C90D399}" srcOrd="3" destOrd="0" presId="urn:microsoft.com/office/officeart/2018/2/layout/IconVerticalSolidList"/>
    <dgm:cxn modelId="{4A5054FA-BC6F-401D-B8F7-ADECBCE46929}" type="presParOf" srcId="{5B89EDFE-CC53-49ED-B3D6-C0167289B683}" destId="{6A0EE5D8-81E0-4D47-973A-3C0AAE4626AF}" srcOrd="5" destOrd="0" presId="urn:microsoft.com/office/officeart/2018/2/layout/IconVerticalSolidList"/>
    <dgm:cxn modelId="{1D28C400-ADEE-4081-A74A-08070D798E65}" type="presParOf" srcId="{5B89EDFE-CC53-49ED-B3D6-C0167289B683}" destId="{72179435-F3E3-4971-A84F-5D26B75C75F8}" srcOrd="6" destOrd="0" presId="urn:microsoft.com/office/officeart/2018/2/layout/IconVerticalSolidList"/>
    <dgm:cxn modelId="{3134FBEA-6A25-4A13-B92D-5111111A90AE}" type="presParOf" srcId="{72179435-F3E3-4971-A84F-5D26B75C75F8}" destId="{0414E6B0-4E21-488C-9793-7BE93A879E1E}" srcOrd="0" destOrd="0" presId="urn:microsoft.com/office/officeart/2018/2/layout/IconVerticalSolidList"/>
    <dgm:cxn modelId="{B78157E4-FA67-443B-8AE3-17F32224F1A9}" type="presParOf" srcId="{72179435-F3E3-4971-A84F-5D26B75C75F8}" destId="{E426AA0F-B607-498E-8AA9-8CE6ABED1D7E}" srcOrd="1" destOrd="0" presId="urn:microsoft.com/office/officeart/2018/2/layout/IconVerticalSolidList"/>
    <dgm:cxn modelId="{ACE8CBA7-728E-421C-8A8B-2A17C5A29A01}" type="presParOf" srcId="{72179435-F3E3-4971-A84F-5D26B75C75F8}" destId="{C6077642-FCA1-47AD-8D40-099996BF16CF}" srcOrd="2" destOrd="0" presId="urn:microsoft.com/office/officeart/2018/2/layout/IconVerticalSolidList"/>
    <dgm:cxn modelId="{D73C2EB1-C37D-44B2-9059-9A33D6482C62}" type="presParOf" srcId="{72179435-F3E3-4971-A84F-5D26B75C75F8}" destId="{77CE6F71-1069-4E97-9E3D-A52C9CA5C247}" srcOrd="3" destOrd="0" presId="urn:microsoft.com/office/officeart/2018/2/layout/IconVerticalSolidList"/>
    <dgm:cxn modelId="{A6B1A2D0-1215-4BFA-B0E1-73AE6272633A}" type="presParOf" srcId="{5B89EDFE-CC53-49ED-B3D6-C0167289B683}" destId="{3869DBC8-849D-4C2D-8CFC-CEE0D69C6136}" srcOrd="7" destOrd="0" presId="urn:microsoft.com/office/officeart/2018/2/layout/IconVerticalSolidList"/>
    <dgm:cxn modelId="{F62167AA-2153-4299-BAAC-83B9E99EB709}" type="presParOf" srcId="{5B89EDFE-CC53-49ED-B3D6-C0167289B683}" destId="{9704CDAA-E9F7-4FB1-939A-349D2CA57FB3}" srcOrd="8" destOrd="0" presId="urn:microsoft.com/office/officeart/2018/2/layout/IconVerticalSolidList"/>
    <dgm:cxn modelId="{EEA7F143-62CC-49E5-B97D-AAE2413488E5}" type="presParOf" srcId="{9704CDAA-E9F7-4FB1-939A-349D2CA57FB3}" destId="{AE373537-402D-435C-A95D-D9D55791AA14}" srcOrd="0" destOrd="0" presId="urn:microsoft.com/office/officeart/2018/2/layout/IconVerticalSolidList"/>
    <dgm:cxn modelId="{8B95995D-9A12-47D8-B0D5-FE7ABDEA6992}" type="presParOf" srcId="{9704CDAA-E9F7-4FB1-939A-349D2CA57FB3}" destId="{F5CBD849-1B12-41A9-8835-844A92E9F65A}" srcOrd="1" destOrd="0" presId="urn:microsoft.com/office/officeart/2018/2/layout/IconVerticalSolidList"/>
    <dgm:cxn modelId="{D75D756E-CFB3-45FA-816E-16DD5DA3884D}" type="presParOf" srcId="{9704CDAA-E9F7-4FB1-939A-349D2CA57FB3}" destId="{B9C94B45-C367-4C45-9BAB-ACA395C37A7A}" srcOrd="2" destOrd="0" presId="urn:microsoft.com/office/officeart/2018/2/layout/IconVerticalSolidList"/>
    <dgm:cxn modelId="{67B6F7E9-CCE1-454F-90A3-F084A010412E}" type="presParOf" srcId="{9704CDAA-E9F7-4FB1-939A-349D2CA57FB3}" destId="{C26310D7-122E-4106-B639-03580B84034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5FF40-907B-4FEA-A9EE-7003FD691346}">
      <dsp:nvSpPr>
        <dsp:cNvPr id="0" name=""/>
        <dsp:cNvSpPr/>
      </dsp:nvSpPr>
      <dsp:spPr>
        <a:xfrm>
          <a:off x="514" y="1517"/>
          <a:ext cx="9414762" cy="10835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/>
            <a:t>Effektmål: </a:t>
          </a:r>
          <a:r>
            <a:rPr lang="nb-NO" sz="1400" kern="1200" dirty="0"/>
            <a:t>At eksisterende og nytt næringsliv får gode og forutsigbare rammevilkår for bærekraftig vekst og utvikling gjennom målrettet tilrettelegging og god service. Dette skal skje ved at Longyearbyen lokalstyre sin evne til å arbeide utviklingsrettet styrkes.</a:t>
          </a:r>
        </a:p>
      </dsp:txBody>
      <dsp:txXfrm>
        <a:off x="32251" y="33254"/>
        <a:ext cx="9351288" cy="1020102"/>
      </dsp:txXfrm>
    </dsp:sp>
    <dsp:sp modelId="{E7B56784-0B93-4984-B995-9CE777AC26D3}">
      <dsp:nvSpPr>
        <dsp:cNvPr id="0" name=""/>
        <dsp:cNvSpPr/>
      </dsp:nvSpPr>
      <dsp:spPr>
        <a:xfrm>
          <a:off x="514" y="1244979"/>
          <a:ext cx="9414762" cy="10835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b="1" kern="1200" dirty="0"/>
            <a:t>Resultatmål: </a:t>
          </a:r>
          <a:r>
            <a:rPr lang="nb-NO" sz="1400" kern="1200" dirty="0"/>
            <a:t>Å styrke Longyearbyen lokalstyre som tilrettelegger og samarbeidspartner for lokalt næringsliv. Herunder gjennomføre tiltak som bidrar til:</a:t>
          </a:r>
        </a:p>
      </dsp:txBody>
      <dsp:txXfrm>
        <a:off x="32251" y="1276716"/>
        <a:ext cx="9351288" cy="1020102"/>
      </dsp:txXfrm>
    </dsp:sp>
    <dsp:sp modelId="{CBE6E4B9-3EBE-40D5-96E7-204A9D33A5CA}">
      <dsp:nvSpPr>
        <dsp:cNvPr id="0" name=""/>
        <dsp:cNvSpPr/>
      </dsp:nvSpPr>
      <dsp:spPr>
        <a:xfrm>
          <a:off x="514" y="2488440"/>
          <a:ext cx="3052776" cy="10835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/>
            <a:t>At næringslivets tilfredshet med lokalstyre sin service forbedres</a:t>
          </a:r>
        </a:p>
      </dsp:txBody>
      <dsp:txXfrm>
        <a:off x="32251" y="2520177"/>
        <a:ext cx="2989302" cy="1020102"/>
      </dsp:txXfrm>
    </dsp:sp>
    <dsp:sp modelId="{711DFE78-3889-4FB3-8092-7443AD08053C}">
      <dsp:nvSpPr>
        <dsp:cNvPr id="0" name=""/>
        <dsp:cNvSpPr/>
      </dsp:nvSpPr>
      <dsp:spPr>
        <a:xfrm>
          <a:off x="3181507" y="2488440"/>
          <a:ext cx="3052776" cy="10835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/>
            <a:t>Å etablere strukturer for samarbeid mellom lokalstyre og næringsliv</a:t>
          </a:r>
        </a:p>
      </dsp:txBody>
      <dsp:txXfrm>
        <a:off x="3213244" y="2520177"/>
        <a:ext cx="2989302" cy="1020102"/>
      </dsp:txXfrm>
    </dsp:sp>
    <dsp:sp modelId="{45FDFB21-090F-4DA5-8C7C-FCAA716E5239}">
      <dsp:nvSpPr>
        <dsp:cNvPr id="0" name=""/>
        <dsp:cNvSpPr/>
      </dsp:nvSpPr>
      <dsp:spPr>
        <a:xfrm>
          <a:off x="6362500" y="2488440"/>
          <a:ext cx="3052776" cy="10835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/>
            <a:t>At kontinuerlig forbedring på området blir en integrert del av lokalstyre sin drift</a:t>
          </a:r>
        </a:p>
      </dsp:txBody>
      <dsp:txXfrm>
        <a:off x="6394237" y="2520177"/>
        <a:ext cx="2989302" cy="1020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1C109-8514-4880-BB62-FF8D3B7E9DC7}">
      <dsp:nvSpPr>
        <dsp:cNvPr id="0" name=""/>
        <dsp:cNvSpPr/>
      </dsp:nvSpPr>
      <dsp:spPr>
        <a:xfrm rot="16200000">
          <a:off x="-179085" y="180214"/>
          <a:ext cx="3297238" cy="2936809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6303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/>
            <a:t>Forvaltningsoppgaver/tjenester som næringslivet er direkte brukere av</a:t>
          </a:r>
        </a:p>
      </dsp:txBody>
      <dsp:txXfrm rot="5400000">
        <a:off x="1130" y="659447"/>
        <a:ext cx="2936809" cy="1978342"/>
      </dsp:txXfrm>
    </dsp:sp>
    <dsp:sp modelId="{7E01C02D-63A2-4BFA-A630-25F6B6FBDC30}">
      <dsp:nvSpPr>
        <dsp:cNvPr id="0" name=""/>
        <dsp:cNvSpPr/>
      </dsp:nvSpPr>
      <dsp:spPr>
        <a:xfrm rot="16200000">
          <a:off x="2977984" y="180214"/>
          <a:ext cx="3297238" cy="2936809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6303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/>
            <a:t>Samhandling med næringslivet i næringspolitiske spørsmål </a:t>
          </a:r>
        </a:p>
      </dsp:txBody>
      <dsp:txXfrm rot="5400000">
        <a:off x="3158199" y="659447"/>
        <a:ext cx="2936809" cy="1978342"/>
      </dsp:txXfrm>
    </dsp:sp>
    <dsp:sp modelId="{1F11A344-3441-4338-84FD-53305ED4C1D8}">
      <dsp:nvSpPr>
        <dsp:cNvPr id="0" name=""/>
        <dsp:cNvSpPr/>
      </dsp:nvSpPr>
      <dsp:spPr>
        <a:xfrm rot="16200000">
          <a:off x="6135054" y="180214"/>
          <a:ext cx="3297238" cy="293680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6303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500" kern="1200" dirty="0"/>
            <a:t>Tjenester til innbyggerne (skole, helse, kultur, barnehager, tekniske tjenester osv.) </a:t>
          </a:r>
        </a:p>
      </dsp:txBody>
      <dsp:txXfrm rot="5400000">
        <a:off x="6315269" y="659447"/>
        <a:ext cx="2936809" cy="19783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3DC81-5E85-489C-A139-36E34BF647A1}">
      <dsp:nvSpPr>
        <dsp:cNvPr id="0" name=""/>
        <dsp:cNvSpPr/>
      </dsp:nvSpPr>
      <dsp:spPr>
        <a:xfrm>
          <a:off x="0" y="454"/>
          <a:ext cx="9758033" cy="10638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A8874-F636-4714-BB92-144EF8B778CE}">
      <dsp:nvSpPr>
        <dsp:cNvPr id="0" name=""/>
        <dsp:cNvSpPr/>
      </dsp:nvSpPr>
      <dsp:spPr>
        <a:xfrm>
          <a:off x="321805" y="239813"/>
          <a:ext cx="585100" cy="5851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2550E-D1A5-429A-9C31-3D1F6CF465F0}">
      <dsp:nvSpPr>
        <dsp:cNvPr id="0" name=""/>
        <dsp:cNvSpPr/>
      </dsp:nvSpPr>
      <dsp:spPr>
        <a:xfrm>
          <a:off x="1228710" y="454"/>
          <a:ext cx="8529322" cy="1063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587" tIns="112587" rIns="112587" bIns="11258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/>
            <a:t>Næringslivet vurderer Longyearbyen lokalstyre som under middels næringsvennlig. Her er det stort potensial for forbedring.</a:t>
          </a:r>
          <a:endParaRPr lang="en-US" sz="1800" kern="1200" dirty="0"/>
        </a:p>
      </dsp:txBody>
      <dsp:txXfrm>
        <a:off x="1228710" y="454"/>
        <a:ext cx="8529322" cy="1063818"/>
      </dsp:txXfrm>
    </dsp:sp>
    <dsp:sp modelId="{D3E1F071-1563-41E0-8261-C0479042109A}">
      <dsp:nvSpPr>
        <dsp:cNvPr id="0" name=""/>
        <dsp:cNvSpPr/>
      </dsp:nvSpPr>
      <dsp:spPr>
        <a:xfrm>
          <a:off x="0" y="1330227"/>
          <a:ext cx="9758033" cy="10638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8B6D5-4299-4CAF-87BA-3DC3F7434234}">
      <dsp:nvSpPr>
        <dsp:cNvPr id="0" name=""/>
        <dsp:cNvSpPr/>
      </dsp:nvSpPr>
      <dsp:spPr>
        <a:xfrm>
          <a:off x="321805" y="1569586"/>
          <a:ext cx="585100" cy="5851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45C2E-68FE-4F2A-8890-5D13E4BE664E}">
      <dsp:nvSpPr>
        <dsp:cNvPr id="0" name=""/>
        <dsp:cNvSpPr/>
      </dsp:nvSpPr>
      <dsp:spPr>
        <a:xfrm>
          <a:off x="1228710" y="1330227"/>
          <a:ext cx="8529322" cy="1063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587" tIns="112587" rIns="112587" bIns="11258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/>
            <a:t>Rimelig samstemthet i vurdering av potensialet for forbedring fra de 3 forespurte gruppene. Godt utgangspunkt for arbeidet i Forprosjektet.</a:t>
          </a:r>
          <a:endParaRPr lang="en-US" sz="1800" kern="1200" dirty="0"/>
        </a:p>
      </dsp:txBody>
      <dsp:txXfrm>
        <a:off x="1228710" y="1330227"/>
        <a:ext cx="8529322" cy="1063818"/>
      </dsp:txXfrm>
    </dsp:sp>
    <dsp:sp modelId="{11A56EC3-9ACA-4A0B-91BD-D6C1B9F75480}">
      <dsp:nvSpPr>
        <dsp:cNvPr id="0" name=""/>
        <dsp:cNvSpPr/>
      </dsp:nvSpPr>
      <dsp:spPr>
        <a:xfrm>
          <a:off x="0" y="2660000"/>
          <a:ext cx="9758033" cy="10638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AF23A-0C2F-4507-AA58-EF56B13B83EF}">
      <dsp:nvSpPr>
        <dsp:cNvPr id="0" name=""/>
        <dsp:cNvSpPr/>
      </dsp:nvSpPr>
      <dsp:spPr>
        <a:xfrm>
          <a:off x="321805" y="2899360"/>
          <a:ext cx="585100" cy="5851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6AAC6-3B46-4664-AD4F-4508D7E6AF6B}">
      <dsp:nvSpPr>
        <dsp:cNvPr id="0" name=""/>
        <dsp:cNvSpPr/>
      </dsp:nvSpPr>
      <dsp:spPr>
        <a:xfrm>
          <a:off x="1228710" y="2660000"/>
          <a:ext cx="8529322" cy="1063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587" tIns="112587" rIns="112587" bIns="11258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/>
            <a:t>Forstudien viser at det er mange konkrete og konstruktive innspill til hvordan lokalstyret kan bli mer næringsvennlig.</a:t>
          </a:r>
          <a:endParaRPr lang="en-US" sz="1800" kern="1200" dirty="0"/>
        </a:p>
      </dsp:txBody>
      <dsp:txXfrm>
        <a:off x="1228710" y="2660000"/>
        <a:ext cx="8529322" cy="10638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BCCF4-CA6D-4CE0-BDCE-A6C5F501A09C}">
      <dsp:nvSpPr>
        <dsp:cNvPr id="0" name=""/>
        <dsp:cNvSpPr/>
      </dsp:nvSpPr>
      <dsp:spPr>
        <a:xfrm>
          <a:off x="3214" y="477758"/>
          <a:ext cx="2550318" cy="357044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33" tIns="330200" rIns="198833" bIns="33020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>
              <a:solidFill>
                <a:schemeClr val="accent2"/>
              </a:solidFill>
            </a:rPr>
            <a:t>Revidering av Longyearbyen lokalstyre sitt planverk – spesielt strategisk næringsplan</a:t>
          </a:r>
          <a:endParaRPr lang="en-US" sz="1400" kern="1200" dirty="0">
            <a:solidFill>
              <a:schemeClr val="accent2"/>
            </a:solidFill>
          </a:endParaRPr>
        </a:p>
      </dsp:txBody>
      <dsp:txXfrm>
        <a:off x="3214" y="1834527"/>
        <a:ext cx="2550318" cy="2142267"/>
      </dsp:txXfrm>
    </dsp:sp>
    <dsp:sp modelId="{27B6364C-80CD-44A3-A0EB-FFED7DCC276C}">
      <dsp:nvSpPr>
        <dsp:cNvPr id="0" name=""/>
        <dsp:cNvSpPr/>
      </dsp:nvSpPr>
      <dsp:spPr>
        <a:xfrm>
          <a:off x="742807" y="834803"/>
          <a:ext cx="1071133" cy="1071133"/>
        </a:xfrm>
        <a:prstGeom prst="ellipse">
          <a:avLst/>
        </a:prstGeom>
        <a:solidFill>
          <a:schemeClr val="accent3"/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510" tIns="12700" rIns="8351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1</a:t>
          </a:r>
          <a:endParaRPr lang="en-US" sz="4800" kern="1200" dirty="0"/>
        </a:p>
      </dsp:txBody>
      <dsp:txXfrm>
        <a:off x="899671" y="991667"/>
        <a:ext cx="757405" cy="757405"/>
      </dsp:txXfrm>
    </dsp:sp>
    <dsp:sp modelId="{5DCEED5D-2351-4119-AE72-301C22016E10}">
      <dsp:nvSpPr>
        <dsp:cNvPr id="0" name=""/>
        <dsp:cNvSpPr/>
      </dsp:nvSpPr>
      <dsp:spPr>
        <a:xfrm>
          <a:off x="3214" y="4048132"/>
          <a:ext cx="2550318" cy="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C27167-FB72-4B25-B092-58B191D096C9}">
      <dsp:nvSpPr>
        <dsp:cNvPr id="0" name=""/>
        <dsp:cNvSpPr/>
      </dsp:nvSpPr>
      <dsp:spPr>
        <a:xfrm>
          <a:off x="2808565" y="477758"/>
          <a:ext cx="2550318" cy="357044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33" tIns="330200" rIns="198833" bIns="33020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>
              <a:solidFill>
                <a:schemeClr val="accent2"/>
              </a:solidFill>
            </a:rPr>
            <a:t>Styrke kommunikasjon, kunnskap og samhandling på tvers</a:t>
          </a:r>
          <a:endParaRPr lang="en-US" sz="1400" kern="1200" dirty="0">
            <a:solidFill>
              <a:schemeClr val="accent2"/>
            </a:solidFill>
          </a:endParaRPr>
        </a:p>
      </dsp:txBody>
      <dsp:txXfrm>
        <a:off x="2808565" y="1834527"/>
        <a:ext cx="2550318" cy="2142267"/>
      </dsp:txXfrm>
    </dsp:sp>
    <dsp:sp modelId="{0ACEB469-9B33-431E-B49F-ECD5F74E06C6}">
      <dsp:nvSpPr>
        <dsp:cNvPr id="0" name=""/>
        <dsp:cNvSpPr/>
      </dsp:nvSpPr>
      <dsp:spPr>
        <a:xfrm>
          <a:off x="3548157" y="834803"/>
          <a:ext cx="1071133" cy="1071133"/>
        </a:xfrm>
        <a:prstGeom prst="ellipse">
          <a:avLst/>
        </a:prstGeom>
        <a:solidFill>
          <a:schemeClr val="accent3"/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510" tIns="12700" rIns="8351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2</a:t>
          </a:r>
        </a:p>
      </dsp:txBody>
      <dsp:txXfrm>
        <a:off x="3705021" y="991667"/>
        <a:ext cx="757405" cy="757405"/>
      </dsp:txXfrm>
    </dsp:sp>
    <dsp:sp modelId="{B28A289B-74A4-4CAC-B65F-975AAEC0CE93}">
      <dsp:nvSpPr>
        <dsp:cNvPr id="0" name=""/>
        <dsp:cNvSpPr/>
      </dsp:nvSpPr>
      <dsp:spPr>
        <a:xfrm>
          <a:off x="2808565" y="4048132"/>
          <a:ext cx="2550318" cy="72"/>
        </a:xfrm>
        <a:prstGeom prst="rect">
          <a:avLst/>
        </a:prstGeom>
        <a:gradFill rotWithShape="0">
          <a:gsLst>
            <a:gs pos="0">
              <a:srgbClr val="550E5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550E5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550E5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5A5A4C-8C4A-4E37-96ED-834EFBE8353D}">
      <dsp:nvSpPr>
        <dsp:cNvPr id="0" name=""/>
        <dsp:cNvSpPr/>
      </dsp:nvSpPr>
      <dsp:spPr>
        <a:xfrm>
          <a:off x="5613915" y="477758"/>
          <a:ext cx="2550318" cy="357044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33" tIns="330200" rIns="198833" bIns="33020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>
              <a:solidFill>
                <a:schemeClr val="accent2"/>
              </a:solidFill>
            </a:rPr>
            <a:t>Boligsituasjonen/bolyst</a:t>
          </a:r>
          <a:endParaRPr lang="en-US" sz="1400" kern="1200" dirty="0">
            <a:solidFill>
              <a:schemeClr val="accent2"/>
            </a:solidFill>
          </a:endParaRPr>
        </a:p>
      </dsp:txBody>
      <dsp:txXfrm>
        <a:off x="5613915" y="1834527"/>
        <a:ext cx="2550318" cy="2142267"/>
      </dsp:txXfrm>
    </dsp:sp>
    <dsp:sp modelId="{3E1C0E9F-3956-48FE-9BAD-CF564489432B}">
      <dsp:nvSpPr>
        <dsp:cNvPr id="0" name=""/>
        <dsp:cNvSpPr/>
      </dsp:nvSpPr>
      <dsp:spPr>
        <a:xfrm>
          <a:off x="6353508" y="834803"/>
          <a:ext cx="1071133" cy="1071133"/>
        </a:xfrm>
        <a:prstGeom prst="ellipse">
          <a:avLst/>
        </a:prstGeom>
        <a:solidFill>
          <a:schemeClr val="accent3"/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510" tIns="12700" rIns="8351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3</a:t>
          </a:r>
        </a:p>
      </dsp:txBody>
      <dsp:txXfrm>
        <a:off x="6510372" y="991667"/>
        <a:ext cx="757405" cy="757405"/>
      </dsp:txXfrm>
    </dsp:sp>
    <dsp:sp modelId="{A9F2F51D-D3D6-4EA9-A376-2AE7CC086EF0}">
      <dsp:nvSpPr>
        <dsp:cNvPr id="0" name=""/>
        <dsp:cNvSpPr/>
      </dsp:nvSpPr>
      <dsp:spPr>
        <a:xfrm>
          <a:off x="5613915" y="4048132"/>
          <a:ext cx="2550318" cy="72"/>
        </a:xfrm>
        <a:prstGeom prst="rect">
          <a:avLst/>
        </a:prstGeom>
        <a:gradFill rotWithShape="0">
          <a:gsLst>
            <a:gs pos="0">
              <a:srgbClr val="550E5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550E5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550E5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AB71DA-CCB4-44D2-B53C-55ED67C3E00F}">
      <dsp:nvSpPr>
        <dsp:cNvPr id="0" name=""/>
        <dsp:cNvSpPr/>
      </dsp:nvSpPr>
      <dsp:spPr>
        <a:xfrm>
          <a:off x="8419266" y="477758"/>
          <a:ext cx="2550318" cy="357044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33" tIns="330200" rIns="198833" bIns="33020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>
              <a:solidFill>
                <a:schemeClr val="accent2"/>
              </a:solidFill>
            </a:rPr>
            <a:t>Interne forbedringsområder i Longyearbyen lokalstyre</a:t>
          </a:r>
          <a:endParaRPr lang="en-US" sz="1400" kern="1200" dirty="0">
            <a:solidFill>
              <a:schemeClr val="accent2"/>
            </a:solidFill>
          </a:endParaRPr>
        </a:p>
      </dsp:txBody>
      <dsp:txXfrm>
        <a:off x="8419266" y="1834527"/>
        <a:ext cx="2550318" cy="2142267"/>
      </dsp:txXfrm>
    </dsp:sp>
    <dsp:sp modelId="{C7F883BB-424B-492F-A984-952FAD164298}">
      <dsp:nvSpPr>
        <dsp:cNvPr id="0" name=""/>
        <dsp:cNvSpPr/>
      </dsp:nvSpPr>
      <dsp:spPr>
        <a:xfrm>
          <a:off x="9158859" y="834803"/>
          <a:ext cx="1071133" cy="1071133"/>
        </a:xfrm>
        <a:prstGeom prst="ellipse">
          <a:avLst/>
        </a:prstGeom>
        <a:solidFill>
          <a:schemeClr val="accent3"/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510" tIns="12700" rIns="8351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4</a:t>
          </a:r>
        </a:p>
      </dsp:txBody>
      <dsp:txXfrm>
        <a:off x="9315723" y="991667"/>
        <a:ext cx="757405" cy="757405"/>
      </dsp:txXfrm>
    </dsp:sp>
    <dsp:sp modelId="{C0E45FCF-22BC-42AB-98BC-604D0FB606B8}">
      <dsp:nvSpPr>
        <dsp:cNvPr id="0" name=""/>
        <dsp:cNvSpPr/>
      </dsp:nvSpPr>
      <dsp:spPr>
        <a:xfrm>
          <a:off x="8419266" y="4048132"/>
          <a:ext cx="2550318" cy="72"/>
        </a:xfrm>
        <a:prstGeom prst="rect">
          <a:avLst/>
        </a:prstGeom>
        <a:gradFill rotWithShape="0">
          <a:gsLst>
            <a:gs pos="0">
              <a:srgbClr val="550E5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550E5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550E5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2A0D5-CBDF-485C-8016-588BF4768E89}">
      <dsp:nvSpPr>
        <dsp:cNvPr id="0" name=""/>
        <dsp:cNvSpPr/>
      </dsp:nvSpPr>
      <dsp:spPr>
        <a:xfrm>
          <a:off x="10086" y="463228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Politikerne må oppdateres bedre på næringssaker</a:t>
          </a:r>
          <a:endParaRPr lang="en-US" sz="1000" kern="1200" dirty="0"/>
        </a:p>
      </dsp:txBody>
      <dsp:txXfrm>
        <a:off x="10086" y="463228"/>
        <a:ext cx="1507399" cy="904439"/>
      </dsp:txXfrm>
    </dsp:sp>
    <dsp:sp modelId="{E6C807A0-ADC3-46BB-BEFD-6D749FCB8BA7}">
      <dsp:nvSpPr>
        <dsp:cNvPr id="0" name=""/>
        <dsp:cNvSpPr/>
      </dsp:nvSpPr>
      <dsp:spPr>
        <a:xfrm>
          <a:off x="1668225" y="463228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Tydeliggjøre rollefordeling mellom lokalstyre/administrasjon og politikere</a:t>
          </a:r>
          <a:endParaRPr lang="en-US" sz="1000" kern="1200" dirty="0"/>
        </a:p>
      </dsp:txBody>
      <dsp:txXfrm>
        <a:off x="1668225" y="463228"/>
        <a:ext cx="1507399" cy="904439"/>
      </dsp:txXfrm>
    </dsp:sp>
    <dsp:sp modelId="{521F77F0-C5A0-4DD0-B36E-0525E51EC843}">
      <dsp:nvSpPr>
        <dsp:cNvPr id="0" name=""/>
        <dsp:cNvSpPr/>
      </dsp:nvSpPr>
      <dsp:spPr>
        <a:xfrm>
          <a:off x="3326364" y="463228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Redusere saksbehandlingstid</a:t>
          </a:r>
          <a:endParaRPr lang="en-US" sz="1000" kern="1200" dirty="0"/>
        </a:p>
      </dsp:txBody>
      <dsp:txXfrm>
        <a:off x="3326364" y="463228"/>
        <a:ext cx="1507399" cy="904439"/>
      </dsp:txXfrm>
    </dsp:sp>
    <dsp:sp modelId="{9C6817E2-FCD1-4DFF-97CB-B6A4E97FFEBD}">
      <dsp:nvSpPr>
        <dsp:cNvPr id="0" name=""/>
        <dsp:cNvSpPr/>
      </dsp:nvSpPr>
      <dsp:spPr>
        <a:xfrm>
          <a:off x="4984503" y="463228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Effektivisere og/eller leie inn kompetanse på kritiske områder</a:t>
          </a:r>
          <a:endParaRPr lang="en-US" sz="1000" kern="1200" dirty="0"/>
        </a:p>
      </dsp:txBody>
      <dsp:txXfrm>
        <a:off x="4984503" y="463228"/>
        <a:ext cx="1507399" cy="904439"/>
      </dsp:txXfrm>
    </dsp:sp>
    <dsp:sp modelId="{594A74B0-BD6D-4214-94F8-B28944E0700E}">
      <dsp:nvSpPr>
        <dsp:cNvPr id="0" name=""/>
        <dsp:cNvSpPr/>
      </dsp:nvSpPr>
      <dsp:spPr>
        <a:xfrm>
          <a:off x="6642642" y="463228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Etterse at det er tilstrekkelige fullmakter i avdelingen</a:t>
          </a:r>
          <a:endParaRPr lang="en-US" sz="1000" kern="1200" dirty="0"/>
        </a:p>
      </dsp:txBody>
      <dsp:txXfrm>
        <a:off x="6642642" y="463228"/>
        <a:ext cx="1507399" cy="904439"/>
      </dsp:txXfrm>
    </dsp:sp>
    <dsp:sp modelId="{09C78F8E-9A62-4F37-928F-062B4D18DFD3}">
      <dsp:nvSpPr>
        <dsp:cNvPr id="0" name=""/>
        <dsp:cNvSpPr/>
      </dsp:nvSpPr>
      <dsp:spPr>
        <a:xfrm>
          <a:off x="8300782" y="463228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Etterstrebe bedre samarbeid internt når det gjelder næringslivssaker</a:t>
          </a:r>
          <a:endParaRPr lang="en-US" sz="1000" kern="1200"/>
        </a:p>
      </dsp:txBody>
      <dsp:txXfrm>
        <a:off x="8300782" y="463228"/>
        <a:ext cx="1507399" cy="904439"/>
      </dsp:txXfrm>
    </dsp:sp>
    <dsp:sp modelId="{CEFF85C5-2169-41F6-AAAC-53CEFC8193C5}">
      <dsp:nvSpPr>
        <dsp:cNvPr id="0" name=""/>
        <dsp:cNvSpPr/>
      </dsp:nvSpPr>
      <dsp:spPr>
        <a:xfrm>
          <a:off x="9958921" y="463228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Opplæring innen lokale og nasjonale planer for Svalbard</a:t>
          </a:r>
          <a:endParaRPr lang="en-US" sz="1000" kern="1200" dirty="0"/>
        </a:p>
      </dsp:txBody>
      <dsp:txXfrm>
        <a:off x="9958921" y="463228"/>
        <a:ext cx="1507399" cy="904439"/>
      </dsp:txXfrm>
    </dsp:sp>
    <dsp:sp modelId="{FBD65B71-21A7-453E-AD8A-0C94917A32A3}">
      <dsp:nvSpPr>
        <dsp:cNvPr id="0" name=""/>
        <dsp:cNvSpPr/>
      </dsp:nvSpPr>
      <dsp:spPr>
        <a:xfrm>
          <a:off x="10086" y="1518407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Styrke opplæringen blant ansatt, spesielt når det gjelder næringslivets utfordringer og behov</a:t>
          </a:r>
          <a:endParaRPr lang="en-US" sz="1000" kern="1200" dirty="0"/>
        </a:p>
      </dsp:txBody>
      <dsp:txXfrm>
        <a:off x="10086" y="1518407"/>
        <a:ext cx="1507399" cy="904439"/>
      </dsp:txXfrm>
    </dsp:sp>
    <dsp:sp modelId="{89C799B2-9DA1-458D-8AF4-3E891EB6EF14}">
      <dsp:nvSpPr>
        <dsp:cNvPr id="0" name=""/>
        <dsp:cNvSpPr/>
      </dsp:nvSpPr>
      <dsp:spPr>
        <a:xfrm>
          <a:off x="1668225" y="1518407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Må avklare tydeligere roller og ansvarsområder i næringsarbeidet</a:t>
          </a:r>
          <a:endParaRPr lang="en-US" sz="1000" kern="1200" dirty="0"/>
        </a:p>
      </dsp:txBody>
      <dsp:txXfrm>
        <a:off x="1668225" y="1518407"/>
        <a:ext cx="1507399" cy="904439"/>
      </dsp:txXfrm>
    </dsp:sp>
    <dsp:sp modelId="{6779F19A-3AF6-422B-9F9C-40E016B94D47}">
      <dsp:nvSpPr>
        <dsp:cNvPr id="0" name=""/>
        <dsp:cNvSpPr/>
      </dsp:nvSpPr>
      <dsp:spPr>
        <a:xfrm>
          <a:off x="3326364" y="1518407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Generelt styrke kompetansen hos lokalstyre sine ansatte samt iverksette tiltak for å få ned turnover</a:t>
          </a:r>
          <a:endParaRPr lang="en-US" sz="1000" kern="1200" dirty="0"/>
        </a:p>
      </dsp:txBody>
      <dsp:txXfrm>
        <a:off x="3326364" y="1518407"/>
        <a:ext cx="1507399" cy="904439"/>
      </dsp:txXfrm>
    </dsp:sp>
    <dsp:sp modelId="{BE63D6C8-BEB4-4565-AC77-D25F3E22E248}">
      <dsp:nvSpPr>
        <dsp:cNvPr id="0" name=""/>
        <dsp:cNvSpPr/>
      </dsp:nvSpPr>
      <dsp:spPr>
        <a:xfrm>
          <a:off x="4984503" y="1518407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Arbeide for å minimere responstid på henvendelser fra næringslivet</a:t>
          </a:r>
          <a:endParaRPr lang="en-US" sz="1000" kern="1200" dirty="0"/>
        </a:p>
      </dsp:txBody>
      <dsp:txXfrm>
        <a:off x="4984503" y="1518407"/>
        <a:ext cx="1507399" cy="904439"/>
      </dsp:txXfrm>
    </dsp:sp>
    <dsp:sp modelId="{0C7077E9-9EE9-4045-BDAE-A1E9FA6ED15E}">
      <dsp:nvSpPr>
        <dsp:cNvPr id="0" name=""/>
        <dsp:cNvSpPr/>
      </dsp:nvSpPr>
      <dsp:spPr>
        <a:xfrm>
          <a:off x="6642642" y="1518407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Kutte ned saker som unndras offentlighet</a:t>
          </a:r>
          <a:endParaRPr lang="en-US" sz="1000" kern="1200" dirty="0"/>
        </a:p>
      </dsp:txBody>
      <dsp:txXfrm>
        <a:off x="6642642" y="1518407"/>
        <a:ext cx="1507399" cy="904439"/>
      </dsp:txXfrm>
    </dsp:sp>
    <dsp:sp modelId="{1E03F494-6237-4EC2-BE4C-BC5F3FBF589F}">
      <dsp:nvSpPr>
        <dsp:cNvPr id="0" name=""/>
        <dsp:cNvSpPr/>
      </dsp:nvSpPr>
      <dsp:spPr>
        <a:xfrm>
          <a:off x="8300782" y="1518407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Være konsekvent på lovlighet</a:t>
          </a:r>
          <a:endParaRPr lang="en-US" sz="1000" kern="1200"/>
        </a:p>
      </dsp:txBody>
      <dsp:txXfrm>
        <a:off x="8300782" y="1518407"/>
        <a:ext cx="1507399" cy="904439"/>
      </dsp:txXfrm>
    </dsp:sp>
    <dsp:sp modelId="{638F0D4E-0525-4EFB-B2DC-776614BB36E7}">
      <dsp:nvSpPr>
        <dsp:cNvPr id="0" name=""/>
        <dsp:cNvSpPr/>
      </dsp:nvSpPr>
      <dsp:spPr>
        <a:xfrm>
          <a:off x="9958921" y="1518407"/>
          <a:ext cx="1507399" cy="904439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Sørge for at saksbehandlingstid forbedres betraktelig</a:t>
          </a:r>
          <a:endParaRPr lang="en-US" sz="1000" kern="1200"/>
        </a:p>
      </dsp:txBody>
      <dsp:txXfrm>
        <a:off x="9958921" y="1518407"/>
        <a:ext cx="1507399" cy="9044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4FD14-9A54-4970-8984-75870C0D57C9}">
      <dsp:nvSpPr>
        <dsp:cNvPr id="0" name=""/>
        <dsp:cNvSpPr/>
      </dsp:nvSpPr>
      <dsp:spPr>
        <a:xfrm>
          <a:off x="0" y="0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0E655-0CC1-4514-96BA-C62A71B0F422}">
      <dsp:nvSpPr>
        <dsp:cNvPr id="0" name=""/>
        <dsp:cNvSpPr/>
      </dsp:nvSpPr>
      <dsp:spPr>
        <a:xfrm>
          <a:off x="0" y="0"/>
          <a:ext cx="10972800" cy="89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/>
            <a:t>Longyearbyen lokalstyre skal oppfattes som en profesjonell utviklingspartner for næringslivet.</a:t>
          </a:r>
          <a:endParaRPr lang="en-US" sz="2000" kern="1200" dirty="0"/>
        </a:p>
      </dsp:txBody>
      <dsp:txXfrm>
        <a:off x="0" y="0"/>
        <a:ext cx="10972800" cy="899081"/>
      </dsp:txXfrm>
    </dsp:sp>
    <dsp:sp modelId="{403EE2A5-DB15-494B-8868-61562893BE4A}">
      <dsp:nvSpPr>
        <dsp:cNvPr id="0" name=""/>
        <dsp:cNvSpPr/>
      </dsp:nvSpPr>
      <dsp:spPr>
        <a:xfrm>
          <a:off x="0" y="899080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322FA-87DF-4FEA-9057-A7B41F66456A}">
      <dsp:nvSpPr>
        <dsp:cNvPr id="0" name=""/>
        <dsp:cNvSpPr/>
      </dsp:nvSpPr>
      <dsp:spPr>
        <a:xfrm>
          <a:off x="0" y="899081"/>
          <a:ext cx="10972800" cy="89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/>
            <a:t>Ambisjonen bør være et snitt på &gt;4 i totalskår på næringsvennlighet fra næringslivet i 2024. Dvs. opp fra 2,45 på en skala fra 1-6, der 6 er best.</a:t>
          </a:r>
          <a:endParaRPr lang="en-US" sz="2000" kern="1200" dirty="0"/>
        </a:p>
      </dsp:txBody>
      <dsp:txXfrm>
        <a:off x="0" y="899081"/>
        <a:ext cx="10972800" cy="899081"/>
      </dsp:txXfrm>
    </dsp:sp>
    <dsp:sp modelId="{B162381A-3D2B-400D-8F0C-47A82589978B}">
      <dsp:nvSpPr>
        <dsp:cNvPr id="0" name=""/>
        <dsp:cNvSpPr/>
      </dsp:nvSpPr>
      <dsp:spPr>
        <a:xfrm>
          <a:off x="0" y="1798161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B51B6-7EAB-4559-B602-4D2F8445A8A3}">
      <dsp:nvSpPr>
        <dsp:cNvPr id="0" name=""/>
        <dsp:cNvSpPr/>
      </dsp:nvSpPr>
      <dsp:spPr>
        <a:xfrm>
          <a:off x="0" y="1798162"/>
          <a:ext cx="10972800" cy="89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/>
            <a:t>Et videre arbeid må ha eierskap på styringsnivå og ledernivå i Longyearbyen lokalstyre, og i hele organisasjonen.</a:t>
          </a:r>
          <a:endParaRPr lang="en-US" sz="2000" kern="1200"/>
        </a:p>
      </dsp:txBody>
      <dsp:txXfrm>
        <a:off x="0" y="1798162"/>
        <a:ext cx="10972800" cy="899081"/>
      </dsp:txXfrm>
    </dsp:sp>
    <dsp:sp modelId="{5CBBB7A9-EABE-43D3-8BDE-6131C8A12BB5}">
      <dsp:nvSpPr>
        <dsp:cNvPr id="0" name=""/>
        <dsp:cNvSpPr/>
      </dsp:nvSpPr>
      <dsp:spPr>
        <a:xfrm>
          <a:off x="0" y="2697243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A9186-F105-4435-86E3-D4A0B5EDD96F}">
      <dsp:nvSpPr>
        <dsp:cNvPr id="0" name=""/>
        <dsp:cNvSpPr/>
      </dsp:nvSpPr>
      <dsp:spPr>
        <a:xfrm>
          <a:off x="0" y="2697243"/>
          <a:ext cx="10972800" cy="89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0" y="2697243"/>
        <a:ext cx="10972800" cy="8990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E81DC-5167-4062-A07D-644911576B69}">
      <dsp:nvSpPr>
        <dsp:cNvPr id="0" name=""/>
        <dsp:cNvSpPr/>
      </dsp:nvSpPr>
      <dsp:spPr>
        <a:xfrm>
          <a:off x="0" y="552"/>
          <a:ext cx="109728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307B09-CD69-43E4-9836-B2D85520B4C0}">
      <dsp:nvSpPr>
        <dsp:cNvPr id="0" name=""/>
        <dsp:cNvSpPr/>
      </dsp:nvSpPr>
      <dsp:spPr>
        <a:xfrm>
          <a:off x="391077" y="291436"/>
          <a:ext cx="711049" cy="711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16E46-90EF-4ED4-9A32-B2CAA0867FC2}">
      <dsp:nvSpPr>
        <dsp:cNvPr id="0" name=""/>
        <dsp:cNvSpPr/>
      </dsp:nvSpPr>
      <dsp:spPr>
        <a:xfrm>
          <a:off x="1493203" y="552"/>
          <a:ext cx="94795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500" kern="1200"/>
            <a:t>Longyearbyen skal ikke vokse i antall personer (her har målgruppen et ansvar i fellesskap).</a:t>
          </a:r>
          <a:endParaRPr lang="en-US" sz="2500" kern="1200"/>
        </a:p>
      </dsp:txBody>
      <dsp:txXfrm>
        <a:off x="1493203" y="552"/>
        <a:ext cx="9479596" cy="1292816"/>
      </dsp:txXfrm>
    </dsp:sp>
    <dsp:sp modelId="{070082F3-45BC-4D9A-8C78-733F7CE7C241}">
      <dsp:nvSpPr>
        <dsp:cNvPr id="0" name=""/>
        <dsp:cNvSpPr/>
      </dsp:nvSpPr>
      <dsp:spPr>
        <a:xfrm>
          <a:off x="0" y="1616573"/>
          <a:ext cx="109728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416C0-82A8-47A6-8387-30F15C34EAD2}">
      <dsp:nvSpPr>
        <dsp:cNvPr id="0" name=""/>
        <dsp:cNvSpPr/>
      </dsp:nvSpPr>
      <dsp:spPr>
        <a:xfrm>
          <a:off x="391077" y="1907456"/>
          <a:ext cx="711049" cy="711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8C581-86DF-4430-A15D-655AF775522F}">
      <dsp:nvSpPr>
        <dsp:cNvPr id="0" name=""/>
        <dsp:cNvSpPr/>
      </dsp:nvSpPr>
      <dsp:spPr>
        <a:xfrm>
          <a:off x="1493203" y="1616573"/>
          <a:ext cx="94795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500" kern="1200"/>
            <a:t>Regjeringen varsler ny Stortingsmelding om Svalbard. </a:t>
          </a:r>
          <a:endParaRPr lang="en-US" sz="2500" kern="1200"/>
        </a:p>
      </dsp:txBody>
      <dsp:txXfrm>
        <a:off x="1493203" y="1616573"/>
        <a:ext cx="9479596" cy="1292816"/>
      </dsp:txXfrm>
    </dsp:sp>
    <dsp:sp modelId="{C50A498C-CEB5-461B-8390-60EFFC673577}">
      <dsp:nvSpPr>
        <dsp:cNvPr id="0" name=""/>
        <dsp:cNvSpPr/>
      </dsp:nvSpPr>
      <dsp:spPr>
        <a:xfrm>
          <a:off x="0" y="3232593"/>
          <a:ext cx="10972800" cy="129281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865CD-E794-493E-89B4-EBF3A30F3380}">
      <dsp:nvSpPr>
        <dsp:cNvPr id="0" name=""/>
        <dsp:cNvSpPr/>
      </dsp:nvSpPr>
      <dsp:spPr>
        <a:xfrm>
          <a:off x="391077" y="3523477"/>
          <a:ext cx="711049" cy="711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C0C71-4DE9-472F-8215-ACD190259393}">
      <dsp:nvSpPr>
        <dsp:cNvPr id="0" name=""/>
        <dsp:cNvSpPr/>
      </dsp:nvSpPr>
      <dsp:spPr>
        <a:xfrm>
          <a:off x="1493203" y="3232593"/>
          <a:ext cx="94795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500" kern="1200"/>
            <a:t>Omstillingsbehovene, som Longyearbyens næringsliv og Longyearbyen lokalstyre har, må koordineres godt med utviklingen av ny stortingsmelding. </a:t>
          </a:r>
          <a:endParaRPr lang="en-US" sz="2500" kern="1200"/>
        </a:p>
      </dsp:txBody>
      <dsp:txXfrm>
        <a:off x="1493203" y="3232593"/>
        <a:ext cx="9479596" cy="12928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FD304-F439-4961-8ADA-781D6B5AD76B}">
      <dsp:nvSpPr>
        <dsp:cNvPr id="0" name=""/>
        <dsp:cNvSpPr/>
      </dsp:nvSpPr>
      <dsp:spPr>
        <a:xfrm>
          <a:off x="0" y="2925"/>
          <a:ext cx="8558542" cy="62317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380D2-4A22-4780-A697-9899D743C868}">
      <dsp:nvSpPr>
        <dsp:cNvPr id="0" name=""/>
        <dsp:cNvSpPr/>
      </dsp:nvSpPr>
      <dsp:spPr>
        <a:xfrm>
          <a:off x="188511" y="143140"/>
          <a:ext cx="342747" cy="3427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99283-D520-4D1A-8DD4-7BCEABD030EF}">
      <dsp:nvSpPr>
        <dsp:cNvPr id="0" name=""/>
        <dsp:cNvSpPr/>
      </dsp:nvSpPr>
      <dsp:spPr>
        <a:xfrm>
          <a:off x="719769" y="2925"/>
          <a:ext cx="7838772" cy="623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53" tIns="65953" rIns="65953" bIns="65953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/>
            <a:t>I forstudien næringsvennlig Longyearbyen lokalstyre ble næringsvennlighet vurdert av næringsliv, politikere og ansatte. Vurderingen var under middels, med stort potensial for forbedring.</a:t>
          </a:r>
          <a:endParaRPr lang="en-US" sz="1400" kern="1200" dirty="0"/>
        </a:p>
      </dsp:txBody>
      <dsp:txXfrm>
        <a:off x="719769" y="2925"/>
        <a:ext cx="7838772" cy="623177"/>
      </dsp:txXfrm>
    </dsp:sp>
    <dsp:sp modelId="{5985342C-2485-408E-99B1-5FC8ABC86D19}">
      <dsp:nvSpPr>
        <dsp:cNvPr id="0" name=""/>
        <dsp:cNvSpPr/>
      </dsp:nvSpPr>
      <dsp:spPr>
        <a:xfrm>
          <a:off x="0" y="781897"/>
          <a:ext cx="8558542" cy="62317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9CBFA6-97BE-49A3-B703-0DF55F75C887}">
      <dsp:nvSpPr>
        <dsp:cNvPr id="0" name=""/>
        <dsp:cNvSpPr/>
      </dsp:nvSpPr>
      <dsp:spPr>
        <a:xfrm>
          <a:off x="188511" y="922111"/>
          <a:ext cx="342747" cy="3427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BFDA0-1867-4274-9708-05D33B3BEA3E}">
      <dsp:nvSpPr>
        <dsp:cNvPr id="0" name=""/>
        <dsp:cNvSpPr/>
      </dsp:nvSpPr>
      <dsp:spPr>
        <a:xfrm>
          <a:off x="719769" y="781897"/>
          <a:ext cx="7838772" cy="623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53" tIns="65953" rIns="65953" bIns="65953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/>
            <a:t>Det er satt mål om å oppfattes som en profesjonell utviklingspartner for næringslivet, og øke vurdert næringsvennlighet.</a:t>
          </a:r>
          <a:endParaRPr lang="en-US" sz="1400" kern="1200"/>
        </a:p>
      </dsp:txBody>
      <dsp:txXfrm>
        <a:off x="719769" y="781897"/>
        <a:ext cx="7838772" cy="623177"/>
      </dsp:txXfrm>
    </dsp:sp>
    <dsp:sp modelId="{7BEE2287-B066-4890-A55D-55E856F9DC88}">
      <dsp:nvSpPr>
        <dsp:cNvPr id="0" name=""/>
        <dsp:cNvSpPr/>
      </dsp:nvSpPr>
      <dsp:spPr>
        <a:xfrm>
          <a:off x="0" y="1560868"/>
          <a:ext cx="8558542" cy="62317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D16DA7-349E-427B-A5F8-A0A99366162E}">
      <dsp:nvSpPr>
        <dsp:cNvPr id="0" name=""/>
        <dsp:cNvSpPr/>
      </dsp:nvSpPr>
      <dsp:spPr>
        <a:xfrm>
          <a:off x="188511" y="1701083"/>
          <a:ext cx="342747" cy="3427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600DEB-29C9-4091-AEF9-1A0E7C90D399}">
      <dsp:nvSpPr>
        <dsp:cNvPr id="0" name=""/>
        <dsp:cNvSpPr/>
      </dsp:nvSpPr>
      <dsp:spPr>
        <a:xfrm>
          <a:off x="719769" y="1560868"/>
          <a:ext cx="7838772" cy="623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53" tIns="65953" rIns="65953" bIns="65953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/>
            <a:t>Det ble identifisert fire forbedringsområder, med mange forslag til forbedringstiltak, som bør utredes videre i et forprosjekt.</a:t>
          </a:r>
          <a:endParaRPr lang="en-US" sz="1400" kern="1200" dirty="0"/>
        </a:p>
      </dsp:txBody>
      <dsp:txXfrm>
        <a:off x="719769" y="1560868"/>
        <a:ext cx="7838772" cy="623177"/>
      </dsp:txXfrm>
    </dsp:sp>
    <dsp:sp modelId="{0414E6B0-4E21-488C-9793-7BE93A879E1E}">
      <dsp:nvSpPr>
        <dsp:cNvPr id="0" name=""/>
        <dsp:cNvSpPr/>
      </dsp:nvSpPr>
      <dsp:spPr>
        <a:xfrm>
          <a:off x="0" y="2348464"/>
          <a:ext cx="8558542" cy="62317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26AA0F-B607-498E-8AA9-8CE6ABED1D7E}">
      <dsp:nvSpPr>
        <dsp:cNvPr id="0" name=""/>
        <dsp:cNvSpPr/>
      </dsp:nvSpPr>
      <dsp:spPr>
        <a:xfrm>
          <a:off x="188511" y="2480054"/>
          <a:ext cx="342747" cy="3427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E6F71-1069-4E97-9E3D-A52C9CA5C247}">
      <dsp:nvSpPr>
        <dsp:cNvPr id="0" name=""/>
        <dsp:cNvSpPr/>
      </dsp:nvSpPr>
      <dsp:spPr>
        <a:xfrm>
          <a:off x="719769" y="2339839"/>
          <a:ext cx="7838772" cy="623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53" tIns="65953" rIns="65953" bIns="65953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/>
            <a:t>Arbeidet må sees i sammenheng med svalbardpolitiske rammer.</a:t>
          </a:r>
          <a:endParaRPr lang="en-US" sz="1400" kern="1200" dirty="0"/>
        </a:p>
      </dsp:txBody>
      <dsp:txXfrm>
        <a:off x="719769" y="2339839"/>
        <a:ext cx="7838772" cy="623177"/>
      </dsp:txXfrm>
    </dsp:sp>
    <dsp:sp modelId="{AE373537-402D-435C-A95D-D9D55791AA14}">
      <dsp:nvSpPr>
        <dsp:cNvPr id="0" name=""/>
        <dsp:cNvSpPr/>
      </dsp:nvSpPr>
      <dsp:spPr>
        <a:xfrm>
          <a:off x="0" y="3118811"/>
          <a:ext cx="8558542" cy="62317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CBD849-1B12-41A9-8835-844A92E9F65A}">
      <dsp:nvSpPr>
        <dsp:cNvPr id="0" name=""/>
        <dsp:cNvSpPr/>
      </dsp:nvSpPr>
      <dsp:spPr>
        <a:xfrm>
          <a:off x="188511" y="3259026"/>
          <a:ext cx="342747" cy="3427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310D7-122E-4106-B639-03580B840344}">
      <dsp:nvSpPr>
        <dsp:cNvPr id="0" name=""/>
        <dsp:cNvSpPr/>
      </dsp:nvSpPr>
      <dsp:spPr>
        <a:xfrm>
          <a:off x="719769" y="3118811"/>
          <a:ext cx="7838772" cy="623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53" tIns="65953" rIns="65953" bIns="6595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900" kern="1200"/>
        </a:p>
      </dsp:txBody>
      <dsp:txXfrm>
        <a:off x="719769" y="3118811"/>
        <a:ext cx="7838772" cy="623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E8F1C-92C9-3048-8663-5D8898397B76}" type="datetimeFigureOut">
              <a:rPr lang="nn-NO" smtClean="0"/>
              <a:pPr/>
              <a:t>01.04.2023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5E4A3-EB85-AC4F-9C87-947C776D93F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688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B76F1-898D-9446-8D4B-4C347257F054}" type="datetimeFigureOut">
              <a:rPr lang="nn-NO" smtClean="0"/>
              <a:pPr/>
              <a:t>01.04.2023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0937F-6FC6-3A42-A1EB-1EE4FC2E12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0229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Vekst</a:t>
            </a:r>
            <a:r>
              <a:rPr lang="nb-NO" baseline="0" dirty="0"/>
              <a:t> målt i robusthet og flere ben å stå på. Vekst skal ikke komme i form av flere innbyggere i Longyearbyen.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937F-6FC6-3A42-A1EB-1EE4FC2E12F4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966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Lokalstyret sine forvaltningsoppgaver/tjenester som næringslivet er direkte brukere av. </a:t>
            </a:r>
            <a:r>
              <a:rPr lang="nb-NO" dirty="0"/>
              <a:t>I første rekke omfatter dette alle plan- og tekniske saker, kommunen sitt ordinære næringsarbeid samt salg/utleie/klarering av næringsareal.</a:t>
            </a:r>
          </a:p>
          <a:p>
            <a:r>
              <a:rPr lang="nb-NO" b="1" dirty="0"/>
              <a:t>Lokalstyret sin samhandling med næringslivet i næringspolitiske spørsmål. </a:t>
            </a:r>
            <a:r>
              <a:rPr lang="nb-NO" dirty="0"/>
              <a:t>Dette dreier seg om politikerne sitt engasjement i næringsspørsmål, hvordan lokalstyre involverer næringslivet i ulike planprosesser osv.</a:t>
            </a:r>
          </a:p>
          <a:p>
            <a:r>
              <a:rPr lang="nb-NO" sz="1200" b="1" dirty="0"/>
              <a:t>Lokalstyret sine tjenester til innbyggerne (skole, helse, kultur, barnehager osv.). </a:t>
            </a:r>
            <a:r>
              <a:rPr lang="nb-NO" dirty="0"/>
              <a:t>På disse områdene skal prosjektet bare avdekke næringslivet sin generelle tilfredshet med tjenesten, og om det er åpenbare behov for forbedringer sett fra næringslivet sin side.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0937F-6FC6-3A42-A1EB-1EE4FC2E12F4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144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forside_blan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27050"/>
            <a:ext cx="12192000" cy="6330950"/>
          </a:xfrm>
          <a:prstGeom prst="rect">
            <a:avLst/>
          </a:prstGeom>
        </p:spPr>
      </p:pic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05882" y="2031998"/>
            <a:ext cx="11155317" cy="1470025"/>
          </a:xfrm>
        </p:spPr>
        <p:txBody>
          <a:bodyPr>
            <a:normAutofit/>
          </a:bodyPr>
          <a:lstStyle>
            <a:lvl1pPr>
              <a:defRPr sz="4400" cap="none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05882" y="3397955"/>
            <a:ext cx="11178132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5118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 descr="LL_logo.jpg"/>
          <p:cNvPicPr>
            <a:picLocks noChangeAspect="1"/>
          </p:cNvPicPr>
          <p:nvPr userDrawn="1"/>
        </p:nvPicPr>
        <p:blipFill>
          <a:blip r:embed="rId3"/>
          <a:srcRect r="20507" b="62632"/>
          <a:stretch>
            <a:fillRect/>
          </a:stretch>
        </p:blipFill>
        <p:spPr>
          <a:xfrm>
            <a:off x="411809" y="361721"/>
            <a:ext cx="3671008" cy="8960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957-B1F6-8742-8B0C-A91E9C37845A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876800" y="653891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0E5C-D799-B346-AFA8-ACF7E2D68332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876800" y="653891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A42D-F71A-6044-A825-7C2442A4CD18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876800" y="653891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D3F4-FFF8-5A43-864E-1FF735C11119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876800" y="653891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550E5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E3A2E-C854-1643-A938-D81EACD1B8F1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876800" y="653891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50E5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3FBB-1194-8C41-B2DE-DCDB59221891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stripe.jp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527050"/>
            <a:ext cx="12192000" cy="6330950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28967" y="34720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28967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012293" y="6622822"/>
            <a:ext cx="1842992" cy="2308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9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2BED8F3-7782-DD4E-8584-449C7FB00A14}" type="datetime4">
              <a:rPr lang="nn-NO" smtClean="0"/>
              <a:pPr/>
              <a:t>1. april 2023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441363" y="6622822"/>
            <a:ext cx="1411648" cy="23083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AF5A988-89D6-7A46-A9CD-DEB3E371A93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TekstSylinder 9"/>
          <p:cNvSpPr txBox="1"/>
          <p:nvPr userDrawn="1"/>
        </p:nvSpPr>
        <p:spPr>
          <a:xfrm>
            <a:off x="8513264" y="6622822"/>
            <a:ext cx="947695" cy="230832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nn-NO" sz="900" dirty="0">
                <a:solidFill>
                  <a:schemeClr val="bg1">
                    <a:lumMod val="95000"/>
                  </a:schemeClr>
                </a:solidFill>
              </a:rPr>
              <a:t>Longyearbyen,</a:t>
            </a:r>
            <a:endParaRPr lang="nb-NO" sz="9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11069226" y="6622822"/>
            <a:ext cx="569387" cy="230832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nn-NO" sz="900" dirty="0">
                <a:solidFill>
                  <a:schemeClr val="bg1">
                    <a:lumMod val="95000"/>
                  </a:schemeClr>
                </a:solidFill>
              </a:rPr>
              <a:t>lysbilde</a:t>
            </a:r>
            <a:endParaRPr lang="nb-NO" sz="9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4" r:id="rId4"/>
    <p:sldLayoutId id="2147483655" r:id="rId5"/>
    <p:sldLayoutId id="2147483653" r:id="rId6"/>
    <p:sldLayoutId id="2147483657" r:id="rId7"/>
    <p:sldLayoutId id="2147483649" r:id="rId8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400" b="1" kern="1200" cap="none">
          <a:solidFill>
            <a:srgbClr val="753B7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51185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500" kern="1200">
          <a:solidFill>
            <a:srgbClr val="51185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51185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51185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51185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STRATEGISK NÆRINGSUTVIKLING – LONGYEARBYEN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Presentasjon ovenfor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Ledergruppen i LL.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Enhetsledere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Næringsforeningene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(andre målgrupper og interessenter)</a:t>
            </a:r>
          </a:p>
        </p:txBody>
      </p:sp>
    </p:spTree>
    <p:extLst>
      <p:ext uri="{BB962C8B-B14F-4D97-AF65-F5344CB8AC3E}">
        <p14:creationId xmlns:p14="http://schemas.microsoft.com/office/powerpoint/2010/main" val="2567425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FC2B9B-67C4-EB9B-BFDC-286D017E8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67" y="34720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nb-NO" dirty="0"/>
              <a:t>Gjennomføring av Næringsvennlig kommune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D1DD8F74-66F0-CAE8-5DA3-F67C0E60E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592" y="1600201"/>
            <a:ext cx="7099550" cy="4525963"/>
          </a:xfrm>
          <a:prstGeom prst="rect">
            <a:avLst/>
          </a:prstGeom>
          <a:noFill/>
        </p:spPr>
      </p:pic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ADFFBE-1D27-BF4D-F624-0D74F67C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2293" y="6622822"/>
            <a:ext cx="1842992" cy="230832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1975F12D-8657-2242-9476-77F5199C66DD}" type="datetime4">
              <a:rPr lang="nn-NO" smtClean="0"/>
              <a:pPr>
                <a:spcAft>
                  <a:spcPts val="600"/>
                </a:spcAft>
              </a:pPr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7B64DB9-EF90-0DBA-85E9-18E4BF02D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1363" y="6622822"/>
            <a:ext cx="1411648" cy="23083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AF5A988-89D6-7A46-A9CD-DEB3E371A93B}" type="slidenum">
              <a:rPr lang="nb-NO" smtClean="0"/>
              <a:pPr>
                <a:spcAft>
                  <a:spcPts val="600"/>
                </a:spcAft>
              </a:pPr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15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3BCABF-3A49-1295-7FC1-313498C0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Effektmål og resultatmål prosjekt </a:t>
            </a:r>
            <a:br>
              <a:rPr lang="nb-NO" dirty="0"/>
            </a:br>
            <a:r>
              <a:rPr lang="nb-NO" dirty="0"/>
              <a:t>Næringsvennlig Longyearbyen lokalstyre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E0E4FE04-702A-4810-FD62-C9C76E0C6D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827470"/>
              </p:ext>
            </p:extLst>
          </p:nvPr>
        </p:nvGraphicFramePr>
        <p:xfrm>
          <a:off x="1307471" y="2269747"/>
          <a:ext cx="9415792" cy="357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05BBC3-58AC-E137-E14E-11009812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6467A3A-59F9-13FA-FCA2-A9BC987C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130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3BCABF-3A49-1295-7FC1-313498C0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Prosjektet Næringsvennlig Longyearbyen lokalstyre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BD2A3E-E54D-488A-73B5-964C4031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400" dirty="0"/>
          </a:p>
          <a:p>
            <a:r>
              <a:rPr lang="nb-NO" sz="2400" dirty="0"/>
              <a:t>Longyearbyen lokalstyre har i 2022 gjennomført forstudie.</a:t>
            </a:r>
          </a:p>
          <a:p>
            <a:endParaRPr lang="nb-NO" sz="2400" dirty="0"/>
          </a:p>
          <a:p>
            <a:r>
              <a:rPr lang="nb-NO" sz="2400" dirty="0"/>
              <a:t>Nåsituasjonen ble kartlagt gjennom digital spørreundersøkelse til næringsliv, ansatte og politikere. Basert på dette, ble det definert forbedringsområder.</a:t>
            </a:r>
            <a:endParaRPr lang="nb-NO" sz="2400" dirty="0">
              <a:solidFill>
                <a:srgbClr val="FF0000"/>
              </a:solidFill>
            </a:endParaRPr>
          </a:p>
          <a:p>
            <a:endParaRPr lang="nb-NO" sz="2400" dirty="0"/>
          </a:p>
          <a:p>
            <a:r>
              <a:rPr lang="nb-NO" sz="2400" dirty="0"/>
              <a:t>Neste fase er å gjennomføre forprosjekt, som skal utrede og anbefale konkrete forbedringstiltak innen forbedringsområdene. </a:t>
            </a:r>
          </a:p>
          <a:p>
            <a:endParaRPr lang="nb-NO" sz="2400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05BBC3-58AC-E137-E14E-11009812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6467A3A-59F9-13FA-FCA2-A9BC987C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1130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258E4B-0B86-25DD-4757-9BBE1E65A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Prosjektet omfatter tre typer oppgaver som lokalstyret har i dag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BAAF8843-A947-0A45-DB02-072023727A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562329"/>
              </p:ext>
            </p:extLst>
          </p:nvPr>
        </p:nvGraphicFramePr>
        <p:xfrm>
          <a:off x="1388763" y="2257425"/>
          <a:ext cx="9253208" cy="3297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1BCF27B-B876-8518-779B-B90E8C2AC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E0418CF-FC94-872B-F67D-800B67A6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7895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360F8E-1EC1-26D4-39A8-C1716965A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Tidsplan for gjennomføring av prosjektet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588E3A3-0601-41AB-23D0-3D88ED8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0E5C-D799-B346-AFA8-ACF7E2D68332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4B4AF32-D15F-4263-17F3-E8E5E76F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14</a:t>
            </a:fld>
            <a:endParaRPr lang="nb-NO"/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354C4E6E-C630-C7BF-6B4D-0ED70250DCCB}"/>
              </a:ext>
            </a:extLst>
          </p:cNvPr>
          <p:cNvSpPr/>
          <p:nvPr/>
        </p:nvSpPr>
        <p:spPr>
          <a:xfrm>
            <a:off x="1557414" y="2707041"/>
            <a:ext cx="8999311" cy="18560"/>
          </a:xfrm>
          <a:prstGeom prst="line">
            <a:avLst/>
          </a:prstGeom>
          <a:ln w="19050" cap="rnd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103DA6CF-E3B6-8BBB-4F77-2E3CDF777B50}"/>
              </a:ext>
            </a:extLst>
          </p:cNvPr>
          <p:cNvGrpSpPr/>
          <p:nvPr/>
        </p:nvGrpSpPr>
        <p:grpSpPr>
          <a:xfrm>
            <a:off x="1557415" y="2725601"/>
            <a:ext cx="8999309" cy="2284360"/>
            <a:chOff x="0" y="-38100"/>
            <a:chExt cx="3352124" cy="850900"/>
          </a:xfrm>
        </p:grpSpPr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524C8B60-79E9-57FB-A97D-0F0365D4FBAE}"/>
                </a:ext>
              </a:extLst>
            </p:cNvPr>
            <p:cNvSpPr/>
            <p:nvPr/>
          </p:nvSpPr>
          <p:spPr>
            <a:xfrm>
              <a:off x="0" y="0"/>
              <a:ext cx="3352124" cy="99831"/>
            </a:xfrm>
            <a:custGeom>
              <a:avLst/>
              <a:gdLst/>
              <a:ahLst/>
              <a:cxnLst/>
              <a:rect l="l" t="t" r="r" b="b"/>
              <a:pathLst>
                <a:path w="2565465" h="48126">
                  <a:moveTo>
                    <a:pt x="0" y="0"/>
                  </a:moveTo>
                  <a:lnTo>
                    <a:pt x="2565465" y="0"/>
                  </a:lnTo>
                  <a:lnTo>
                    <a:pt x="2565465" y="48126"/>
                  </a:lnTo>
                  <a:lnTo>
                    <a:pt x="0" y="4812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>
              <a:solidFill>
                <a:srgbClr val="000000"/>
              </a:solidFill>
            </a:ln>
          </p:spPr>
        </p:sp>
        <p:sp>
          <p:nvSpPr>
            <p:cNvPr id="8" name="TextBox 11">
              <a:extLst>
                <a:ext uri="{FF2B5EF4-FFF2-40B4-BE49-F238E27FC236}">
                  <a16:creationId xmlns:a16="http://schemas.microsoft.com/office/drawing/2014/main" id="{0D7FA073-5348-2259-B297-08996DF58F24}"/>
                </a:ext>
              </a:extLst>
            </p:cNvPr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48876" tIns="48876" rIns="48876" bIns="48876" rtlCol="0" anchor="ctr"/>
            <a:lstStyle/>
            <a:p>
              <a:pPr algn="ctr">
                <a:lnSpc>
                  <a:spcPts val="1716"/>
                </a:lnSpc>
              </a:pPr>
              <a:endParaRPr lang="nb-NO" sz="2400">
                <a:latin typeface="+mj-lt"/>
              </a:endParaRPr>
            </a:p>
          </p:txBody>
        </p:sp>
      </p:grpSp>
      <p:sp>
        <p:nvSpPr>
          <p:cNvPr id="9" name="TextBox 12">
            <a:extLst>
              <a:ext uri="{FF2B5EF4-FFF2-40B4-BE49-F238E27FC236}">
                <a16:creationId xmlns:a16="http://schemas.microsoft.com/office/drawing/2014/main" id="{BD570C05-F8E5-A0F1-87E5-C6296E5FE9D5}"/>
              </a:ext>
            </a:extLst>
          </p:cNvPr>
          <p:cNvSpPr txBox="1"/>
          <p:nvPr/>
        </p:nvSpPr>
        <p:spPr>
          <a:xfrm>
            <a:off x="1878635" y="2913483"/>
            <a:ext cx="845643" cy="1438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13"/>
              </a:lnSpc>
            </a:pPr>
            <a:r>
              <a:rPr lang="nb-NO" sz="1200" dirty="0">
                <a:solidFill>
                  <a:srgbClr val="000000"/>
                </a:solidFill>
                <a:latin typeface="+mj-lt"/>
              </a:rPr>
              <a:t>H1 2022</a:t>
            </a:r>
          </a:p>
        </p:txBody>
      </p:sp>
      <p:sp>
        <p:nvSpPr>
          <p:cNvPr id="10" name="TextBox 13">
            <a:extLst>
              <a:ext uri="{FF2B5EF4-FFF2-40B4-BE49-F238E27FC236}">
                <a16:creationId xmlns:a16="http://schemas.microsoft.com/office/drawing/2014/main" id="{AA97D020-0275-6CDF-BA7A-D75EBC3CB4C7}"/>
              </a:ext>
            </a:extLst>
          </p:cNvPr>
          <p:cNvSpPr txBox="1"/>
          <p:nvPr/>
        </p:nvSpPr>
        <p:spPr>
          <a:xfrm>
            <a:off x="3473016" y="2913483"/>
            <a:ext cx="598136" cy="1410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13"/>
              </a:lnSpc>
            </a:pPr>
            <a:r>
              <a:rPr lang="nb-NO" sz="1200" dirty="0">
                <a:solidFill>
                  <a:srgbClr val="000000"/>
                </a:solidFill>
                <a:latin typeface="+mj-lt"/>
              </a:rPr>
              <a:t>H2 2022</a:t>
            </a:r>
          </a:p>
        </p:txBody>
      </p:sp>
      <p:sp>
        <p:nvSpPr>
          <p:cNvPr id="11" name="TextBox 14">
            <a:extLst>
              <a:ext uri="{FF2B5EF4-FFF2-40B4-BE49-F238E27FC236}">
                <a16:creationId xmlns:a16="http://schemas.microsoft.com/office/drawing/2014/main" id="{A45BD457-768D-A017-8867-0E92FF7BF045}"/>
              </a:ext>
            </a:extLst>
          </p:cNvPr>
          <p:cNvSpPr txBox="1"/>
          <p:nvPr/>
        </p:nvSpPr>
        <p:spPr>
          <a:xfrm>
            <a:off x="5192649" y="2913483"/>
            <a:ext cx="573109" cy="1410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13"/>
              </a:lnSpc>
            </a:pPr>
            <a:r>
              <a:rPr lang="nb-NO" sz="1200" dirty="0">
                <a:solidFill>
                  <a:srgbClr val="000000"/>
                </a:solidFill>
                <a:latin typeface="+mj-lt"/>
              </a:rPr>
              <a:t>H1 2023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3D9290FF-1D29-025C-425C-88A9EB7F1C17}"/>
              </a:ext>
            </a:extLst>
          </p:cNvPr>
          <p:cNvSpPr txBox="1"/>
          <p:nvPr/>
        </p:nvSpPr>
        <p:spPr>
          <a:xfrm>
            <a:off x="6733068" y="2913483"/>
            <a:ext cx="573109" cy="1410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13"/>
              </a:lnSpc>
            </a:pPr>
            <a:r>
              <a:rPr lang="nb-NO" sz="1200" dirty="0">
                <a:solidFill>
                  <a:srgbClr val="000000"/>
                </a:solidFill>
                <a:latin typeface="+mj-lt"/>
              </a:rPr>
              <a:t>H2 2023</a:t>
            </a:r>
          </a:p>
        </p:txBody>
      </p:sp>
      <p:sp>
        <p:nvSpPr>
          <p:cNvPr id="13" name="TextBox 16">
            <a:extLst>
              <a:ext uri="{FF2B5EF4-FFF2-40B4-BE49-F238E27FC236}">
                <a16:creationId xmlns:a16="http://schemas.microsoft.com/office/drawing/2014/main" id="{AC1C6B27-C4F3-ED9E-7C5E-738B7AFA81A9}"/>
              </a:ext>
            </a:extLst>
          </p:cNvPr>
          <p:cNvSpPr txBox="1"/>
          <p:nvPr/>
        </p:nvSpPr>
        <p:spPr>
          <a:xfrm>
            <a:off x="8088164" y="2913483"/>
            <a:ext cx="608056" cy="1410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13"/>
              </a:lnSpc>
            </a:pPr>
            <a:r>
              <a:rPr lang="nb-NO" sz="1200" dirty="0">
                <a:solidFill>
                  <a:srgbClr val="000000"/>
                </a:solidFill>
                <a:latin typeface="+mj-lt"/>
              </a:rPr>
              <a:t>H1 2024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12956E6F-2437-6513-F387-921ADA056154}"/>
              </a:ext>
            </a:extLst>
          </p:cNvPr>
          <p:cNvSpPr txBox="1"/>
          <p:nvPr/>
        </p:nvSpPr>
        <p:spPr>
          <a:xfrm>
            <a:off x="1557415" y="2725601"/>
            <a:ext cx="2182092" cy="2284360"/>
          </a:xfrm>
          <a:prstGeom prst="rect">
            <a:avLst/>
          </a:prstGeom>
        </p:spPr>
        <p:txBody>
          <a:bodyPr lIns="48876" tIns="48876" rIns="48876" bIns="48876" rtlCol="0" anchor="ctr"/>
          <a:lstStyle/>
          <a:p>
            <a:pPr algn="ctr">
              <a:lnSpc>
                <a:spcPts val="1716"/>
              </a:lnSpc>
            </a:pPr>
            <a:endParaRPr lang="nb-NO" sz="2400">
              <a:latin typeface="+mj-lt"/>
            </a:endParaRPr>
          </a:p>
        </p:txBody>
      </p:sp>
      <p:sp>
        <p:nvSpPr>
          <p:cNvPr id="24" name="AutoShape 32">
            <a:extLst>
              <a:ext uri="{FF2B5EF4-FFF2-40B4-BE49-F238E27FC236}">
                <a16:creationId xmlns:a16="http://schemas.microsoft.com/office/drawing/2014/main" id="{0DC63F89-4753-9375-E3AD-D60C1C8F394F}"/>
              </a:ext>
            </a:extLst>
          </p:cNvPr>
          <p:cNvSpPr/>
          <p:nvPr/>
        </p:nvSpPr>
        <p:spPr>
          <a:xfrm flipV="1">
            <a:off x="1560613" y="3528741"/>
            <a:ext cx="8999309" cy="53480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25" name="AutoShape 33">
            <a:extLst>
              <a:ext uri="{FF2B5EF4-FFF2-40B4-BE49-F238E27FC236}">
                <a16:creationId xmlns:a16="http://schemas.microsoft.com/office/drawing/2014/main" id="{D03A5EC0-8CA1-E609-A0D6-252ADBC42EEE}"/>
              </a:ext>
            </a:extLst>
          </p:cNvPr>
          <p:cNvSpPr/>
          <p:nvPr/>
        </p:nvSpPr>
        <p:spPr>
          <a:xfrm flipV="1">
            <a:off x="2284948" y="3561196"/>
            <a:ext cx="1706692" cy="0"/>
          </a:xfrm>
          <a:prstGeom prst="line">
            <a:avLst/>
          </a:prstGeom>
          <a:ln w="266700" cap="rnd">
            <a:solidFill>
              <a:schemeClr val="accent3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26" name="AutoShape 34">
            <a:extLst>
              <a:ext uri="{FF2B5EF4-FFF2-40B4-BE49-F238E27FC236}">
                <a16:creationId xmlns:a16="http://schemas.microsoft.com/office/drawing/2014/main" id="{5DB83B0F-6A66-995A-512A-E7A52BFA08ED}"/>
              </a:ext>
            </a:extLst>
          </p:cNvPr>
          <p:cNvSpPr/>
          <p:nvPr/>
        </p:nvSpPr>
        <p:spPr>
          <a:xfrm flipV="1">
            <a:off x="1551920" y="3956007"/>
            <a:ext cx="8999308" cy="49903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28" name="AutoShape 36">
            <a:extLst>
              <a:ext uri="{FF2B5EF4-FFF2-40B4-BE49-F238E27FC236}">
                <a16:creationId xmlns:a16="http://schemas.microsoft.com/office/drawing/2014/main" id="{A0D0FD3B-F42E-2F95-3AEE-1447F996DAD0}"/>
              </a:ext>
            </a:extLst>
          </p:cNvPr>
          <p:cNvSpPr/>
          <p:nvPr/>
        </p:nvSpPr>
        <p:spPr>
          <a:xfrm flipV="1">
            <a:off x="1560614" y="4417730"/>
            <a:ext cx="8999308" cy="57307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29" name="AutoShape 37">
            <a:extLst>
              <a:ext uri="{FF2B5EF4-FFF2-40B4-BE49-F238E27FC236}">
                <a16:creationId xmlns:a16="http://schemas.microsoft.com/office/drawing/2014/main" id="{DDE4BA0A-2319-3F2E-9DD9-82299C6D07CB}"/>
              </a:ext>
            </a:extLst>
          </p:cNvPr>
          <p:cNvSpPr/>
          <p:nvPr/>
        </p:nvSpPr>
        <p:spPr>
          <a:xfrm>
            <a:off x="5342919" y="3975082"/>
            <a:ext cx="2092961" cy="0"/>
          </a:xfrm>
          <a:prstGeom prst="line">
            <a:avLst/>
          </a:prstGeom>
          <a:ln w="266700" cap="rnd">
            <a:solidFill>
              <a:schemeClr val="accent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>
              <a:latin typeface="+mj-lt"/>
            </a:endParaRPr>
          </a:p>
        </p:txBody>
      </p:sp>
      <p:sp>
        <p:nvSpPr>
          <p:cNvPr id="30" name="TextBox 49">
            <a:extLst>
              <a:ext uri="{FF2B5EF4-FFF2-40B4-BE49-F238E27FC236}">
                <a16:creationId xmlns:a16="http://schemas.microsoft.com/office/drawing/2014/main" id="{06FB51CC-8FA7-F9D9-A7F0-7978DBDCAE4F}"/>
              </a:ext>
            </a:extLst>
          </p:cNvPr>
          <p:cNvSpPr txBox="1"/>
          <p:nvPr/>
        </p:nvSpPr>
        <p:spPr>
          <a:xfrm>
            <a:off x="2066748" y="3492688"/>
            <a:ext cx="2090626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69"/>
              </a:lnSpc>
            </a:pPr>
            <a:r>
              <a:rPr lang="nb-NO" sz="1200" b="1" dirty="0">
                <a:solidFill>
                  <a:schemeClr val="bg1"/>
                </a:solidFill>
                <a:latin typeface="+mj-lt"/>
              </a:rPr>
              <a:t>Forstudie</a:t>
            </a:r>
          </a:p>
        </p:txBody>
      </p:sp>
      <p:sp>
        <p:nvSpPr>
          <p:cNvPr id="32" name="TextBox 51">
            <a:extLst>
              <a:ext uri="{FF2B5EF4-FFF2-40B4-BE49-F238E27FC236}">
                <a16:creationId xmlns:a16="http://schemas.microsoft.com/office/drawing/2014/main" id="{1468C8FE-47DB-BBD3-774E-EFAB95224AAF}"/>
              </a:ext>
            </a:extLst>
          </p:cNvPr>
          <p:cNvSpPr txBox="1"/>
          <p:nvPr/>
        </p:nvSpPr>
        <p:spPr>
          <a:xfrm>
            <a:off x="4814102" y="3909693"/>
            <a:ext cx="3353709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69"/>
              </a:lnSpc>
            </a:pPr>
            <a:r>
              <a:rPr lang="nb-NO" sz="1200" b="1" dirty="0">
                <a:solidFill>
                  <a:schemeClr val="bg1"/>
                </a:solidFill>
                <a:latin typeface="+mj-lt"/>
              </a:rPr>
              <a:t>Forprosjekt (6-8 mnd.)</a:t>
            </a:r>
          </a:p>
        </p:txBody>
      </p:sp>
      <p:sp>
        <p:nvSpPr>
          <p:cNvPr id="34" name="AutoShape 37">
            <a:extLst>
              <a:ext uri="{FF2B5EF4-FFF2-40B4-BE49-F238E27FC236}">
                <a16:creationId xmlns:a16="http://schemas.microsoft.com/office/drawing/2014/main" id="{02C4F49D-34FE-61FD-D801-5A64502D779C}"/>
              </a:ext>
            </a:extLst>
          </p:cNvPr>
          <p:cNvSpPr/>
          <p:nvPr/>
        </p:nvSpPr>
        <p:spPr>
          <a:xfrm flipV="1">
            <a:off x="7799099" y="4423737"/>
            <a:ext cx="2588109" cy="8724"/>
          </a:xfrm>
          <a:prstGeom prst="line">
            <a:avLst/>
          </a:prstGeom>
          <a:ln w="266700" cap="rnd">
            <a:solidFill>
              <a:schemeClr val="accent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>
              <a:latin typeface="+mj-lt"/>
            </a:endParaRPr>
          </a:p>
        </p:txBody>
      </p:sp>
      <p:sp>
        <p:nvSpPr>
          <p:cNvPr id="35" name="TextBox 50">
            <a:extLst>
              <a:ext uri="{FF2B5EF4-FFF2-40B4-BE49-F238E27FC236}">
                <a16:creationId xmlns:a16="http://schemas.microsoft.com/office/drawing/2014/main" id="{72852D9F-148C-8824-BAE7-EA01AA398F9F}"/>
              </a:ext>
            </a:extLst>
          </p:cNvPr>
          <p:cNvSpPr txBox="1"/>
          <p:nvPr/>
        </p:nvSpPr>
        <p:spPr>
          <a:xfrm>
            <a:off x="8251628" y="4365388"/>
            <a:ext cx="174271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69"/>
              </a:lnSpc>
            </a:pPr>
            <a:r>
              <a:rPr lang="nb-NO" sz="1200" b="1" dirty="0">
                <a:solidFill>
                  <a:schemeClr val="bg1"/>
                </a:solidFill>
                <a:latin typeface="+mj-lt"/>
              </a:rPr>
              <a:t>Hovedprosjekt</a:t>
            </a:r>
          </a:p>
        </p:txBody>
      </p:sp>
      <p:sp>
        <p:nvSpPr>
          <p:cNvPr id="37" name="TextBox 49">
            <a:extLst>
              <a:ext uri="{FF2B5EF4-FFF2-40B4-BE49-F238E27FC236}">
                <a16:creationId xmlns:a16="http://schemas.microsoft.com/office/drawing/2014/main" id="{BB068173-3457-00C9-F97E-DD907196BC4A}"/>
              </a:ext>
            </a:extLst>
          </p:cNvPr>
          <p:cNvSpPr txBox="1"/>
          <p:nvPr/>
        </p:nvSpPr>
        <p:spPr>
          <a:xfrm>
            <a:off x="2049005" y="2444272"/>
            <a:ext cx="2090626" cy="1660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69"/>
              </a:lnSpc>
            </a:pPr>
            <a:r>
              <a:rPr lang="nb-NO" sz="1600" b="1" dirty="0">
                <a:solidFill>
                  <a:srgbClr val="262626"/>
                </a:solidFill>
                <a:latin typeface="+mj-lt"/>
              </a:rPr>
              <a:t>Fase 1</a:t>
            </a:r>
          </a:p>
        </p:txBody>
      </p:sp>
      <p:sp>
        <p:nvSpPr>
          <p:cNvPr id="38" name="TextBox 49">
            <a:extLst>
              <a:ext uri="{FF2B5EF4-FFF2-40B4-BE49-F238E27FC236}">
                <a16:creationId xmlns:a16="http://schemas.microsoft.com/office/drawing/2014/main" id="{3C0E467D-76F5-7ED3-F156-51B98300B885}"/>
              </a:ext>
            </a:extLst>
          </p:cNvPr>
          <p:cNvSpPr txBox="1"/>
          <p:nvPr/>
        </p:nvSpPr>
        <p:spPr>
          <a:xfrm>
            <a:off x="5011014" y="2452899"/>
            <a:ext cx="2090626" cy="1660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69"/>
              </a:lnSpc>
            </a:pPr>
            <a:r>
              <a:rPr lang="nb-NO" sz="1600" b="1" dirty="0">
                <a:solidFill>
                  <a:srgbClr val="262626"/>
                </a:solidFill>
                <a:latin typeface="+mj-lt"/>
              </a:rPr>
              <a:t>Fase 2</a:t>
            </a:r>
          </a:p>
        </p:txBody>
      </p:sp>
      <p:sp>
        <p:nvSpPr>
          <p:cNvPr id="39" name="TextBox 49">
            <a:extLst>
              <a:ext uri="{FF2B5EF4-FFF2-40B4-BE49-F238E27FC236}">
                <a16:creationId xmlns:a16="http://schemas.microsoft.com/office/drawing/2014/main" id="{CBBE3E96-83D2-E21F-A5B3-0891687107A6}"/>
              </a:ext>
            </a:extLst>
          </p:cNvPr>
          <p:cNvSpPr txBox="1"/>
          <p:nvPr/>
        </p:nvSpPr>
        <p:spPr>
          <a:xfrm>
            <a:off x="7973023" y="2452899"/>
            <a:ext cx="2090626" cy="1660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69"/>
              </a:lnSpc>
            </a:pPr>
            <a:r>
              <a:rPr lang="nb-NO" sz="1600" b="1" dirty="0">
                <a:solidFill>
                  <a:srgbClr val="262626"/>
                </a:solidFill>
                <a:latin typeface="+mj-lt"/>
              </a:rPr>
              <a:t>Fase 3</a:t>
            </a:r>
          </a:p>
        </p:txBody>
      </p:sp>
      <p:sp>
        <p:nvSpPr>
          <p:cNvPr id="40" name="Freeform 24">
            <a:extLst>
              <a:ext uri="{FF2B5EF4-FFF2-40B4-BE49-F238E27FC236}">
                <a16:creationId xmlns:a16="http://schemas.microsoft.com/office/drawing/2014/main" id="{974E4AC4-2E16-D204-8576-492FA3F423FC}"/>
              </a:ext>
            </a:extLst>
          </p:cNvPr>
          <p:cNvSpPr/>
          <p:nvPr/>
        </p:nvSpPr>
        <p:spPr>
          <a:xfrm>
            <a:off x="3094318" y="2827886"/>
            <a:ext cx="1536904" cy="268010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endParaRPr lang="nb-NO" dirty="0"/>
          </a:p>
        </p:txBody>
      </p:sp>
      <p:sp>
        <p:nvSpPr>
          <p:cNvPr id="41" name="Freeform 24">
            <a:extLst>
              <a:ext uri="{FF2B5EF4-FFF2-40B4-BE49-F238E27FC236}">
                <a16:creationId xmlns:a16="http://schemas.microsoft.com/office/drawing/2014/main" id="{8F3A4822-A9D5-307F-E688-AF8C31D24B99}"/>
              </a:ext>
            </a:extLst>
          </p:cNvPr>
          <p:cNvSpPr/>
          <p:nvPr/>
        </p:nvSpPr>
        <p:spPr>
          <a:xfrm>
            <a:off x="4631221" y="2827886"/>
            <a:ext cx="1536904" cy="268010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endParaRPr lang="nb-NO" dirty="0"/>
          </a:p>
        </p:txBody>
      </p:sp>
      <p:sp>
        <p:nvSpPr>
          <p:cNvPr id="42" name="Freeform 24">
            <a:extLst>
              <a:ext uri="{FF2B5EF4-FFF2-40B4-BE49-F238E27FC236}">
                <a16:creationId xmlns:a16="http://schemas.microsoft.com/office/drawing/2014/main" id="{A820B923-C87C-DCE9-97F8-D3A2060E3DA6}"/>
              </a:ext>
            </a:extLst>
          </p:cNvPr>
          <p:cNvSpPr/>
          <p:nvPr/>
        </p:nvSpPr>
        <p:spPr>
          <a:xfrm>
            <a:off x="6163829" y="2827886"/>
            <a:ext cx="1536904" cy="268010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endParaRPr lang="nb-NO" dirty="0"/>
          </a:p>
        </p:txBody>
      </p:sp>
      <p:sp>
        <p:nvSpPr>
          <p:cNvPr id="43" name="TextBox 16">
            <a:extLst>
              <a:ext uri="{FF2B5EF4-FFF2-40B4-BE49-F238E27FC236}">
                <a16:creationId xmlns:a16="http://schemas.microsoft.com/office/drawing/2014/main" id="{566ABE1B-352A-D799-D097-39DBDE6C3EE4}"/>
              </a:ext>
            </a:extLst>
          </p:cNvPr>
          <p:cNvSpPr txBox="1"/>
          <p:nvPr/>
        </p:nvSpPr>
        <p:spPr>
          <a:xfrm>
            <a:off x="9625066" y="2913483"/>
            <a:ext cx="608056" cy="1410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13"/>
              </a:lnSpc>
            </a:pPr>
            <a:r>
              <a:rPr lang="nb-NO" sz="1200" dirty="0">
                <a:solidFill>
                  <a:srgbClr val="000000"/>
                </a:solidFill>
                <a:latin typeface="+mj-lt"/>
              </a:rPr>
              <a:t>H2 2024</a:t>
            </a:r>
          </a:p>
        </p:txBody>
      </p:sp>
      <p:sp>
        <p:nvSpPr>
          <p:cNvPr id="44" name="Freeform 24">
            <a:extLst>
              <a:ext uri="{FF2B5EF4-FFF2-40B4-BE49-F238E27FC236}">
                <a16:creationId xmlns:a16="http://schemas.microsoft.com/office/drawing/2014/main" id="{18ED2E4F-3241-9ABB-212D-58382B0D289E}"/>
              </a:ext>
            </a:extLst>
          </p:cNvPr>
          <p:cNvSpPr/>
          <p:nvPr/>
        </p:nvSpPr>
        <p:spPr>
          <a:xfrm>
            <a:off x="7697647" y="2829572"/>
            <a:ext cx="1536904" cy="266324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3346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5DD70B-CD94-DDE3-25AE-1B28F5925B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Funn fra forstudien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0F1B83E-5D36-FF3A-D993-C55C1CD0F0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381193-4006-3B4F-8E72-BD737838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3FBB-1194-8C41-B2DE-DCDB59221891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F5A975A-07F6-51AD-7C38-FEB8311DC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8222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2E3CD7-4331-A05D-ADEF-D3EB5DDB2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67" y="347208"/>
            <a:ext cx="10972800" cy="1143000"/>
          </a:xfrm>
        </p:spPr>
        <p:txBody>
          <a:bodyPr anchor="ctr">
            <a:normAutofit/>
          </a:bodyPr>
          <a:lstStyle/>
          <a:p>
            <a:pPr algn="ctr"/>
            <a:r>
              <a:rPr lang="nb-NO" dirty="0"/>
              <a:t>Hovedfunn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25E2DA-8E9F-BF82-28A1-069C2C916D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2293" y="6622822"/>
            <a:ext cx="1842992" cy="230832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1975F12D-8657-2242-9476-77F5199C66DD}" type="datetime4">
              <a:rPr lang="nn-NO" smtClean="0"/>
              <a:pPr>
                <a:spcAft>
                  <a:spcPts val="600"/>
                </a:spcAft>
              </a:pPr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9569A0E-650F-FB90-ABD2-B90DFB6E0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1363" y="6622822"/>
            <a:ext cx="1411648" cy="23083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AF5A988-89D6-7A46-A9CD-DEB3E371A93B}" type="slidenum">
              <a:rPr lang="nb-NO" smtClean="0"/>
              <a:pPr>
                <a:spcAft>
                  <a:spcPts val="600"/>
                </a:spcAft>
              </a:pPr>
              <a:t>16</a:t>
            </a:fld>
            <a:endParaRPr lang="nb-NO"/>
          </a:p>
        </p:txBody>
      </p:sp>
      <p:graphicFrame>
        <p:nvGraphicFramePr>
          <p:cNvPr id="7" name="Plassholder for innhold 2">
            <a:extLst>
              <a:ext uri="{FF2B5EF4-FFF2-40B4-BE49-F238E27FC236}">
                <a16:creationId xmlns:a16="http://schemas.microsoft.com/office/drawing/2014/main" id="{6AAFF6B0-F788-855A-6E73-173E3F3FDF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647632"/>
              </p:ext>
            </p:extLst>
          </p:nvPr>
        </p:nvGraphicFramePr>
        <p:xfrm>
          <a:off x="1216983" y="1876427"/>
          <a:ext cx="9758033" cy="3724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4031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3C0641B-8D4C-9DF9-37A7-62CED47AF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67" y="347208"/>
            <a:ext cx="10972800" cy="1143000"/>
          </a:xfrm>
        </p:spPr>
        <p:txBody>
          <a:bodyPr anchor="ctr">
            <a:normAutofit/>
          </a:bodyPr>
          <a:lstStyle/>
          <a:p>
            <a:pPr algn="ctr"/>
            <a:r>
              <a:rPr lang="nb-NO" dirty="0"/>
              <a:t>Totalscore næringsvennlighet </a:t>
            </a:r>
            <a:br>
              <a:rPr lang="nb-NO" dirty="0"/>
            </a:br>
            <a:r>
              <a:rPr lang="nb-NO" dirty="0"/>
              <a:t>Longyearbyen lokalstyre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81ACEBFD-3264-F22B-1B2F-2F9F52FA9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497" y="2121645"/>
            <a:ext cx="8367006" cy="3869740"/>
          </a:xfrm>
          <a:prstGeom prst="rect">
            <a:avLst/>
          </a:prstGeom>
          <a:noFill/>
        </p:spPr>
      </p:pic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6F73161-1A6E-F6BE-1631-A7806E314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2293" y="6622822"/>
            <a:ext cx="1842992" cy="230832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363AA42D-F71A-6044-A825-7C2442A4CD18}" type="datetime4">
              <a:rPr lang="nn-NO" smtClean="0"/>
              <a:pPr>
                <a:spcAft>
                  <a:spcPts val="600"/>
                </a:spcAft>
              </a:pPr>
              <a:t>1. april 2023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D078607B-CE5D-AE00-4E2B-1E95A418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1363" y="6622822"/>
            <a:ext cx="1411648" cy="23083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AF5A988-89D6-7A46-A9CD-DEB3E371A93B}" type="slidenum">
              <a:rPr lang="nb-NO" smtClean="0"/>
              <a:pPr>
                <a:spcAft>
                  <a:spcPts val="600"/>
                </a:spcAft>
              </a:pPr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025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C3875327-D84B-880A-15BF-BC1FD8A21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573" y="260245"/>
            <a:ext cx="8783798" cy="6093094"/>
          </a:xfrm>
          <a:prstGeom prst="rect">
            <a:avLst/>
          </a:prstGeom>
          <a:noFill/>
        </p:spPr>
      </p:pic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4800DD9-40E9-2977-F499-C2A95BA0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2293" y="6622822"/>
            <a:ext cx="1842992" cy="230832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363AA42D-F71A-6044-A825-7C2442A4CD18}" type="datetime4">
              <a:rPr lang="nn-NO" smtClean="0"/>
              <a:pPr>
                <a:spcAft>
                  <a:spcPts val="600"/>
                </a:spcAft>
              </a:pPr>
              <a:t>1. april 2023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A727C250-B3FC-4C7C-EB34-8101BBE9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1363" y="6622822"/>
            <a:ext cx="1411648" cy="23083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AF5A988-89D6-7A46-A9CD-DEB3E371A93B}" type="slidenum">
              <a:rPr lang="nb-NO" smtClean="0"/>
              <a:pPr>
                <a:spcAft>
                  <a:spcPts val="600"/>
                </a:spcAft>
              </a:pPr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0680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2E8EE7-2D10-9872-F430-0053538D6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67" y="34720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nb-NO" dirty="0"/>
              <a:t>Forbedringsområder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0CCC30-5DD7-BD9D-AC02-FF6429582E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2293" y="6622822"/>
            <a:ext cx="1842992" cy="230832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1975F12D-8657-2242-9476-77F5199C66DD}" type="datetime4">
              <a:rPr lang="nn-NO" smtClean="0"/>
              <a:pPr>
                <a:spcAft>
                  <a:spcPts val="600"/>
                </a:spcAft>
              </a:pPr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FF877A2-4CDA-EDE3-3C30-8FB5FCAA5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1363" y="6622822"/>
            <a:ext cx="1411648" cy="23083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AF5A988-89D6-7A46-A9CD-DEB3E371A93B}" type="slidenum">
              <a:rPr lang="nb-NO" smtClean="0"/>
              <a:pPr>
                <a:spcAft>
                  <a:spcPts val="600"/>
                </a:spcAft>
              </a:pPr>
              <a:t>19</a:t>
            </a:fld>
            <a:endParaRPr lang="nb-NO"/>
          </a:p>
        </p:txBody>
      </p:sp>
      <p:graphicFrame>
        <p:nvGraphicFramePr>
          <p:cNvPr id="7" name="Plassholder for innhold 2">
            <a:extLst>
              <a:ext uri="{FF2B5EF4-FFF2-40B4-BE49-F238E27FC236}">
                <a16:creationId xmlns:a16="http://schemas.microsoft.com/office/drawing/2014/main" id="{6438D02A-2703-AA74-2887-2373E69092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656927"/>
              </p:ext>
            </p:extLst>
          </p:nvPr>
        </p:nvGraphicFramePr>
        <p:xfrm>
          <a:off x="528967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180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Behov pr. </a:t>
            </a:r>
            <a:r>
              <a:rPr lang="nb-NO" dirty="0" smtClean="0"/>
              <a:t>mars 2023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Forankringsarbeid av strategisk næringsarbeid</a:t>
            </a:r>
          </a:p>
          <a:p>
            <a:pPr lvl="1"/>
            <a:r>
              <a:rPr lang="nb-NO" dirty="0"/>
              <a:t>Ledergruppen i LL</a:t>
            </a:r>
          </a:p>
          <a:p>
            <a:pPr lvl="1"/>
            <a:r>
              <a:rPr lang="nb-NO" dirty="0"/>
              <a:t>Sektorlederne og enhetslederne</a:t>
            </a:r>
          </a:p>
          <a:p>
            <a:pPr lvl="1"/>
            <a:r>
              <a:rPr lang="nb-NO" dirty="0"/>
              <a:t>Bransjeforeningene og næringslivet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Hva er viktig å forankre? </a:t>
            </a:r>
          </a:p>
          <a:p>
            <a:pPr lvl="1"/>
            <a:r>
              <a:rPr lang="nb-NO" dirty="0" smtClean="0"/>
              <a:t>Hvorfor </a:t>
            </a:r>
            <a:r>
              <a:rPr lang="nb-NO" dirty="0"/>
              <a:t>gjennomføre prosess på strategisk næringsutvikling?</a:t>
            </a:r>
          </a:p>
          <a:p>
            <a:pPr lvl="1"/>
            <a:r>
              <a:rPr lang="nb-NO" dirty="0"/>
              <a:t>Hvordan gjennomføres prosessen?</a:t>
            </a:r>
          </a:p>
          <a:p>
            <a:pPr lvl="1"/>
            <a:r>
              <a:rPr lang="nb-NO" dirty="0"/>
              <a:t>Hva ønsker LL å oppnå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Gjennomført forstudie </a:t>
            </a:r>
            <a:r>
              <a:rPr lang="nb-NO" dirty="0"/>
              <a:t>– næringsvennlig Longyearbyen </a:t>
            </a:r>
            <a:r>
              <a:rPr lang="nb-NO" dirty="0" smtClean="0"/>
              <a:t>lokalstyre – resultater og </a:t>
            </a:r>
            <a:r>
              <a:rPr lang="nb-NO" dirty="0" smtClean="0"/>
              <a:t>anbefalinger</a:t>
            </a:r>
          </a:p>
          <a:p>
            <a:pPr lvl="1"/>
            <a:r>
              <a:rPr lang="nb-NO" dirty="0" smtClean="0"/>
              <a:t>Forprosjektet næringsvennlig Longyearbyen lokalstyre – </a:t>
            </a:r>
            <a:r>
              <a:rPr lang="nb-NO" smtClean="0"/>
              <a:t>hva skjer videre nå?</a:t>
            </a:r>
            <a:endParaRPr lang="nb-NO" dirty="0"/>
          </a:p>
          <a:p>
            <a:pPr lvl="1"/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134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D878D2-F3AF-0786-D027-07207111E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Forbedringsområde 1: </a:t>
            </a:r>
            <a:br>
              <a:rPr lang="nb-NO" dirty="0"/>
            </a:br>
            <a:r>
              <a:rPr lang="nb-NO" b="0" dirty="0"/>
              <a:t>Revidering av planverk, spesielt strategisk næringsplan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9C8851B-B69C-B34F-EC60-8DBF8E836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67" y="2000250"/>
            <a:ext cx="10972800" cy="41259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000" dirty="0"/>
              <a:t>Både ansatte, næringsliv og politikere peker på behov for oppdatering av planverket til Longyearbyen lokalstyre. </a:t>
            </a:r>
          </a:p>
          <a:p>
            <a:endParaRPr lang="nb-NO" sz="2000" dirty="0"/>
          </a:p>
          <a:p>
            <a:r>
              <a:rPr lang="nb-NO" sz="2000" dirty="0"/>
              <a:t>Det etterlyses en involverende prosess i utarbeidelsen av </a:t>
            </a:r>
            <a:r>
              <a:rPr lang="nb-NO" sz="2000" b="1" dirty="0"/>
              <a:t>strategisk næringsplan</a:t>
            </a:r>
            <a:r>
              <a:rPr lang="nb-NO" sz="2000" dirty="0"/>
              <a:t>. Anbefaling om at innspillsrunder og involvering planlegges og gjennomføres i forprosjektet. </a:t>
            </a:r>
          </a:p>
          <a:p>
            <a:endParaRPr lang="nb-NO" sz="2000" dirty="0"/>
          </a:p>
          <a:p>
            <a:r>
              <a:rPr lang="nb-NO" sz="2000" dirty="0"/>
              <a:t>Næringslivet vurderer Longyearbyen lokalstyre sin evne til involvering i planprosesser som lav. </a:t>
            </a:r>
          </a:p>
          <a:p>
            <a:endParaRPr lang="nb-NO" sz="2000" dirty="0">
              <a:cs typeface="Arial"/>
            </a:endParaRPr>
          </a:p>
          <a:p>
            <a:endParaRPr lang="nb-NO" sz="2000" dirty="0">
              <a:cs typeface="Arial"/>
            </a:endParaRPr>
          </a:p>
          <a:p>
            <a:pPr marL="0" indent="0">
              <a:buNone/>
            </a:pPr>
            <a:r>
              <a:rPr lang="nb-NO" sz="2000" b="1" dirty="0">
                <a:cs typeface="Arial"/>
              </a:rPr>
              <a:t>Oppdaterte planverk er grunnmuren i arbeidet med utvikling og næringsvennlighet</a:t>
            </a:r>
          </a:p>
          <a:p>
            <a:pPr marL="0" indent="0">
              <a:buNone/>
            </a:pPr>
            <a:endParaRPr lang="nb-NO" sz="2000" dirty="0">
              <a:cs typeface="Arial"/>
            </a:endParaRPr>
          </a:p>
          <a:p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3ABCB4-3670-01CB-CA74-7B820327F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BE5EE82-0871-3A38-55C6-D739CF80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7044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4DFC74-1F60-DAFE-646E-07F5E22B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Forbedringsområde 2: </a:t>
            </a:r>
            <a:br>
              <a:rPr lang="nb-NO" dirty="0"/>
            </a:br>
            <a:r>
              <a:rPr lang="nb-NO" b="0" dirty="0"/>
              <a:t>Styrke kommunikasjon, kunnskap og samhandling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91C0BF-0313-EA3E-0194-773FB9E24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67" y="2143125"/>
            <a:ext cx="10972800" cy="3983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Alle 3 forespurte grupper inkl. intervjuobjektene pekte på behovet for å styrke kommunikasjon, kunnskap og samhandling. 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Noen eksempler direkte sitert:</a:t>
            </a:r>
          </a:p>
          <a:p>
            <a:pPr lvl="1"/>
            <a:r>
              <a:rPr lang="nb-NO" sz="2000" dirty="0"/>
              <a:t>Gi kunnskap til næringslivet om Lokalstyrets forvaltningsoppgaver, lover og regler som dette arbeidet skal basere seg på. </a:t>
            </a:r>
          </a:p>
          <a:p>
            <a:pPr lvl="1"/>
            <a:r>
              <a:rPr lang="nb-NO" sz="2000" dirty="0"/>
              <a:t>Gi kunnskap til Lokalstyret om næringslivets behov, planer og utfordringer</a:t>
            </a:r>
          </a:p>
          <a:p>
            <a:pPr lvl="1"/>
            <a:r>
              <a:rPr lang="nb-NO" sz="2000" dirty="0"/>
              <a:t>Etablere møteplasser – sikre at både ansatte, politikere og et bredt næringsliv møtes jevnlig for informasjonsutveksling.</a:t>
            </a:r>
          </a:p>
          <a:p>
            <a:pPr lvl="1"/>
            <a:r>
              <a:rPr lang="nb-NO" sz="2000" dirty="0"/>
              <a:t>Styrke kommunikasjon og samhandling</a:t>
            </a:r>
          </a:p>
          <a:p>
            <a:endParaRPr lang="nb-NO" sz="2400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666562C-745B-F494-64AF-709FF526D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0343155-0FDE-8460-A497-FD435FF5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9022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1753CA-A844-8837-2558-C2021BEAC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Forbedringsområde 3: </a:t>
            </a:r>
            <a:br>
              <a:rPr lang="nb-NO" dirty="0"/>
            </a:br>
            <a:r>
              <a:rPr lang="nb-NO" b="0" dirty="0"/>
              <a:t>Boligsituasjonen/bolyst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EECFFE-8375-09DF-A8A4-CB3224D1B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I undersøkelsene og intervjuer peker flere på forbedringsområder innen bolig-/bolyst-situasjonen.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Det anbefales at forprosjektfasen i næringsvennlig lokalstyre Longyearbyen benyttes til prosjektutforming og ytterligere kartlegging av muligheter for forbedring av dette området.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Tiltaket forslås planlagt og gjennomført som endel av forprosjekt næringsvennlig lokalstyre Longyearbyen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Eksempler på direkte sitater:</a:t>
            </a:r>
          </a:p>
          <a:p>
            <a:pPr lvl="1"/>
            <a:r>
              <a:rPr lang="nb-NO" dirty="0"/>
              <a:t>Eliminere «villboing».</a:t>
            </a:r>
          </a:p>
          <a:p>
            <a:pPr lvl="1"/>
            <a:r>
              <a:rPr lang="nb-NO" dirty="0"/>
              <a:t>Utfordre staten som boligeier. Staten kontrollerer store deler av boligmassen</a:t>
            </a:r>
          </a:p>
          <a:p>
            <a:pPr lvl="1"/>
            <a:r>
              <a:rPr lang="nb-NO" dirty="0"/>
              <a:t>Sørge for tilstrekkelig tilgang på boliger, da det er nødvendig for vekst og utvikling.</a:t>
            </a:r>
          </a:p>
          <a:p>
            <a:pPr lvl="1"/>
            <a:r>
              <a:rPr lang="nb-NO" dirty="0"/>
              <a:t>Forstå næringslivets rolle i å skape et spennende samfunn som skaper bolyst.</a:t>
            </a:r>
          </a:p>
          <a:p>
            <a:pPr lvl="1"/>
            <a:r>
              <a:rPr lang="nb-NO" dirty="0"/>
              <a:t>Utbedre boligsituasjonen og tilgangen på næringsarealer. 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2131B4-CC53-98D6-3622-755FA5C9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FB777DE-1052-BCB0-A4AD-B90CE7CDC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5505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D878D2-F3AF-0786-D027-07207111E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67" y="34720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nb-NO" dirty="0"/>
              <a:t>Forbedringsområde 4: </a:t>
            </a:r>
            <a:br>
              <a:rPr lang="nb-NO" dirty="0"/>
            </a:br>
            <a:r>
              <a:rPr lang="nb-NO" b="0" dirty="0"/>
              <a:t>Interne forbedringsområder i Longyearbyen lokalstyre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B9E196-DF01-79C6-D846-1B2E80023D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95451"/>
            <a:ext cx="11125200" cy="13334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Det framkommer mange gode forbedringsområder som i store trekk er å anse som interne, men som likevel bør organiseres i forprosjekt næringsvennlig lokalstyre Longyearbyen. Eksempler under.</a:t>
            </a:r>
          </a:p>
          <a:p>
            <a:endParaRPr lang="nb-NO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3ABCB4-3670-01CB-CA74-7B820327FF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2293" y="6622822"/>
            <a:ext cx="1842992" cy="230832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1975F12D-8657-2242-9476-77F5199C66DD}" type="datetime4">
              <a:rPr lang="nn-NO" smtClean="0"/>
              <a:pPr>
                <a:spcAft>
                  <a:spcPts val="600"/>
                </a:spcAft>
              </a:pPr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BE5EE82-0871-3A38-55C6-D739CF80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1363" y="6622822"/>
            <a:ext cx="1411648" cy="23083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AF5A988-89D6-7A46-A9CD-DEB3E371A93B}" type="slidenum">
              <a:rPr lang="nb-NO" smtClean="0"/>
              <a:pPr>
                <a:spcAft>
                  <a:spcPts val="600"/>
                </a:spcAft>
              </a:pPr>
              <a:t>23</a:t>
            </a:fld>
            <a:endParaRPr lang="nb-NO"/>
          </a:p>
        </p:txBody>
      </p:sp>
      <p:graphicFrame>
        <p:nvGraphicFramePr>
          <p:cNvPr id="7" name="Plassholder for innhold 2">
            <a:extLst>
              <a:ext uri="{FF2B5EF4-FFF2-40B4-BE49-F238E27FC236}">
                <a16:creationId xmlns:a16="http://schemas.microsoft.com/office/drawing/2014/main" id="{2415FCE1-CB31-D683-057A-16DC7C5422F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193669"/>
              </p:ext>
            </p:extLst>
          </p:nvPr>
        </p:nvGraphicFramePr>
        <p:xfrm>
          <a:off x="376604" y="3165246"/>
          <a:ext cx="11476407" cy="288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764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D8ABF1-7B9F-70C1-8F9E-69DC99219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67" y="34720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nb-NO" dirty="0"/>
              <a:t>Ambisjoner og mål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A1A82B-C19E-415B-D1BE-B368AE8F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2293" y="6622822"/>
            <a:ext cx="1842992" cy="230832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1975F12D-8657-2242-9476-77F5199C66DD}" type="datetime4">
              <a:rPr lang="nn-NO" smtClean="0"/>
              <a:pPr>
                <a:spcAft>
                  <a:spcPts val="600"/>
                </a:spcAft>
              </a:pPr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ADAF18F-FD7C-F24A-B801-BFF1400F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1363" y="6622822"/>
            <a:ext cx="1411648" cy="23083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AF5A988-89D6-7A46-A9CD-DEB3E371A93B}" type="slidenum">
              <a:rPr lang="nb-NO" smtClean="0"/>
              <a:pPr>
                <a:spcAft>
                  <a:spcPts val="600"/>
                </a:spcAft>
              </a:pPr>
              <a:t>24</a:t>
            </a:fld>
            <a:endParaRPr lang="nb-NO"/>
          </a:p>
        </p:txBody>
      </p:sp>
      <p:graphicFrame>
        <p:nvGraphicFramePr>
          <p:cNvPr id="8" name="Plassholder for innhold 2">
            <a:extLst>
              <a:ext uri="{FF2B5EF4-FFF2-40B4-BE49-F238E27FC236}">
                <a16:creationId xmlns:a16="http://schemas.microsoft.com/office/drawing/2014/main" id="{82A4A1A4-A912-AD12-9920-C95E7F72C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706767"/>
              </p:ext>
            </p:extLst>
          </p:nvPr>
        </p:nvGraphicFramePr>
        <p:xfrm>
          <a:off x="528967" y="2529840"/>
          <a:ext cx="10972800" cy="3596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7206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5DD70B-CD94-DDE3-25AE-1B28F5925B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Svalbardpolitiske rammer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0F1B83E-5D36-FF3A-D993-C55C1CD0F0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381193-4006-3B4F-8E72-BD737838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3FBB-1194-8C41-B2DE-DCDB59221891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F5A975A-07F6-51AD-7C38-FEB8311DC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423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05BBC3-58AC-E137-E14E-11009812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2293" y="6622822"/>
            <a:ext cx="1842992" cy="230832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1975F12D-8657-2242-9476-77F5199C66DD}" type="datetime4">
              <a:rPr lang="nn-NO" smtClean="0"/>
              <a:pPr>
                <a:spcAft>
                  <a:spcPts val="600"/>
                </a:spcAft>
              </a:pPr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6467A3A-59F9-13FA-FCA2-A9BC987C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1363" y="6622822"/>
            <a:ext cx="1411648" cy="23083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AF5A988-89D6-7A46-A9CD-DEB3E371A93B}" type="slidenum">
              <a:rPr lang="nb-NO" smtClean="0"/>
              <a:pPr>
                <a:spcAft>
                  <a:spcPts val="600"/>
                </a:spcAft>
              </a:pPr>
              <a:t>26</a:t>
            </a:fld>
            <a:endParaRPr lang="nb-NO"/>
          </a:p>
        </p:txBody>
      </p:sp>
      <p:graphicFrame>
        <p:nvGraphicFramePr>
          <p:cNvPr id="7" name="Plassholder for innhold 2">
            <a:extLst>
              <a:ext uri="{FF2B5EF4-FFF2-40B4-BE49-F238E27FC236}">
                <a16:creationId xmlns:a16="http://schemas.microsoft.com/office/drawing/2014/main" id="{B62931E2-CCF9-4CCF-B366-63AA173A18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10050"/>
              </p:ext>
            </p:extLst>
          </p:nvPr>
        </p:nvGraphicFramePr>
        <p:xfrm>
          <a:off x="528967" y="1000126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4888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5DD70B-CD94-DDE3-25AE-1B28F5925B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Oppsummering og videre anbefalinger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0F1B83E-5D36-FF3A-D993-C55C1CD0F0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381193-4006-3B4F-8E72-BD737838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3FBB-1194-8C41-B2DE-DCDB59221891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F5A975A-07F6-51AD-7C38-FEB8311DC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7444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DA08EF-BEAC-CAE5-9932-70C735611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67" y="34720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nb-NO" dirty="0"/>
              <a:t>Oppsummering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EEB5C9-4F21-3619-FCA8-83F3F5B75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2293" y="6622822"/>
            <a:ext cx="1842992" cy="230832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1975F12D-8657-2242-9476-77F5199C66DD}" type="datetime4">
              <a:rPr lang="nn-NO" smtClean="0"/>
              <a:pPr>
                <a:spcAft>
                  <a:spcPts val="600"/>
                </a:spcAft>
              </a:pPr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F8D8758-D117-66DF-9C4A-F9E777FFC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1363" y="6622822"/>
            <a:ext cx="1411648" cy="23083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AF5A988-89D6-7A46-A9CD-DEB3E371A93B}" type="slidenum">
              <a:rPr lang="nb-NO" smtClean="0"/>
              <a:pPr>
                <a:spcAft>
                  <a:spcPts val="600"/>
                </a:spcAft>
              </a:pPr>
              <a:t>28</a:t>
            </a:fld>
            <a:endParaRPr lang="nb-NO"/>
          </a:p>
        </p:txBody>
      </p:sp>
      <p:graphicFrame>
        <p:nvGraphicFramePr>
          <p:cNvPr id="8" name="Plassholder for innhold 2">
            <a:extLst>
              <a:ext uri="{FF2B5EF4-FFF2-40B4-BE49-F238E27FC236}">
                <a16:creationId xmlns:a16="http://schemas.microsoft.com/office/drawing/2014/main" id="{106CAC37-FA4B-D591-D3F9-40A8B48AB5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952546"/>
              </p:ext>
            </p:extLst>
          </p:nvPr>
        </p:nvGraphicFramePr>
        <p:xfrm>
          <a:off x="1736096" y="1876425"/>
          <a:ext cx="8558542" cy="3744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ktangel 2"/>
          <p:cNvSpPr/>
          <p:nvPr/>
        </p:nvSpPr>
        <p:spPr>
          <a:xfrm>
            <a:off x="2383765" y="5128896"/>
            <a:ext cx="70362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b-NO" sz="1400" dirty="0">
                <a:latin typeface="+mj-lt"/>
              </a:rPr>
              <a:t>Longyearbyen lokalstyre trenger ressurser og kompetanse på videre gjennomføring.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1552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3BCABF-3A49-1295-7FC1-313498C0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Videre anbefaling omstillingsarbeid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BD2A3E-E54D-488A-73B5-964C4031F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67" y="1819275"/>
            <a:ext cx="10972800" cy="4306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Vi trenger å få etablert kapital til omstillingsarbeidet, inkludert utviklingen av strategiske verktøy i næringsarbeidet. </a:t>
            </a:r>
          </a:p>
          <a:p>
            <a:endParaRPr lang="nb-NO" sz="2000" dirty="0"/>
          </a:p>
          <a:p>
            <a:pPr marL="0" indent="0">
              <a:buNone/>
            </a:pPr>
            <a:r>
              <a:rPr lang="nb-NO" sz="2000" b="1" dirty="0"/>
              <a:t>Prosessen som Longyearbyen lokalstyre har startet bør videreføres. 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Dette vil bidra til å utvikle helhetlige rammer for det offentlige næringsarbeidet, hvor også eksisterende og nye fremtidige statlige rammebetingelser kan innlemmes i strategiutviklingen. </a:t>
            </a:r>
          </a:p>
          <a:p>
            <a:endParaRPr lang="nb-NO" sz="2000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05BBC3-58AC-E137-E14E-11009812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6467A3A-59F9-13FA-FCA2-A9BC987C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9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ønsker LL å oppnå (næringsutvikling)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Operasjonalisere regjeringens strategi for innovasjons- og næringsutvikling på Svalbard. </a:t>
            </a:r>
          </a:p>
          <a:p>
            <a:r>
              <a:rPr lang="nb-NO" dirty="0"/>
              <a:t>Utvikle rammer (strategisk plan) for offentlig tilrettelegging for privat næringsutvikling i Longyearbyen. </a:t>
            </a:r>
          </a:p>
          <a:p>
            <a:r>
              <a:rPr lang="nb-NO" dirty="0"/>
              <a:t>Fokus på utfordringsbildet/behov og arbeide for kontinuerlig forbedring av offentlige tjenester som næringslivet trenger tilgang på. </a:t>
            </a:r>
          </a:p>
          <a:p>
            <a:r>
              <a:rPr lang="nb-NO" dirty="0"/>
              <a:t>Ønsket resultat</a:t>
            </a:r>
          </a:p>
          <a:p>
            <a:pPr lvl="1"/>
            <a:r>
              <a:rPr lang="nb-NO" dirty="0" smtClean="0"/>
              <a:t>Større samhandling</a:t>
            </a:r>
            <a:r>
              <a:rPr lang="nb-NO" dirty="0"/>
              <a:t>, dialog. </a:t>
            </a:r>
          </a:p>
          <a:p>
            <a:pPr lvl="1"/>
            <a:r>
              <a:rPr lang="nb-NO" dirty="0"/>
              <a:t>Økt tillit, forutsigbarhet mellom målgrupper og interessenter i tilrettelegging for næringsutvikling i Longyearbyen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Bedre næringsvennlighet (fra 2,45 til 4 på skala fra 1-6)</a:t>
            </a:r>
            <a:br>
              <a:rPr lang="nb-NO" dirty="0" smtClean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De strategiske målene-tiltakene og ressursbruken </a:t>
            </a:r>
            <a:r>
              <a:rPr lang="nb-NO" u="sng" dirty="0"/>
              <a:t>skal</a:t>
            </a:r>
            <a:r>
              <a:rPr lang="nb-NO" dirty="0"/>
              <a:t> gjennomføres innenfor svalbardpolitiske rammer. 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12353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Økonomiske </a:t>
            </a:r>
            <a:r>
              <a:rPr lang="nb-NO" dirty="0" smtClean="0"/>
              <a:t>rammer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8967" y="2231472"/>
            <a:ext cx="10972800" cy="3894692"/>
          </a:xfrm>
        </p:spPr>
        <p:txBody>
          <a:bodyPr>
            <a:normAutofit/>
          </a:bodyPr>
          <a:lstStyle/>
          <a:p>
            <a:r>
              <a:rPr lang="nb-NO" sz="2000" dirty="0" smtClean="0"/>
              <a:t>LL har søkt nærings- og fiskeridepartementet om å stille gjenstående midler fra omstillingsordningen fra COVID-19 til disposisjon (7,9 mil kr). </a:t>
            </a:r>
            <a:endParaRPr lang="nb-NO" sz="2000" dirty="0"/>
          </a:p>
          <a:p>
            <a:endParaRPr lang="nb-NO" sz="2000" dirty="0"/>
          </a:p>
          <a:p>
            <a:r>
              <a:rPr lang="nb-NO" sz="2000" dirty="0" smtClean="0"/>
              <a:t>LLs forslag er å bli enige med departementet om rammene </a:t>
            </a:r>
            <a:r>
              <a:rPr lang="nb-NO" sz="2000" dirty="0"/>
              <a:t>for bruken av </a:t>
            </a:r>
            <a:r>
              <a:rPr lang="nb-NO" sz="2000" dirty="0" smtClean="0"/>
              <a:t>midlene. </a:t>
            </a:r>
            <a:br>
              <a:rPr lang="nb-NO" sz="2000" dirty="0" smtClean="0"/>
            </a:br>
            <a:r>
              <a:rPr lang="nb-NO" sz="2000" dirty="0" smtClean="0"/>
              <a:t>(programmet </a:t>
            </a:r>
            <a:r>
              <a:rPr lang="nb-NO" sz="2000" dirty="0"/>
              <a:t>Næringsvennlig </a:t>
            </a:r>
            <a:r>
              <a:rPr lang="nb-NO" sz="2000" dirty="0" smtClean="0"/>
              <a:t>kommune utgjør «grunnmuren)</a:t>
            </a:r>
            <a:endParaRPr lang="nb-NO" sz="2000" dirty="0"/>
          </a:p>
          <a:p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30</a:t>
            </a:fld>
            <a:endParaRPr lang="nb-NO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NÆRINGSVENNLIG LONGYEARBYEN LOKALSTYRE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b="1" dirty="0" smtClean="0"/>
              <a:t>Forprosjekt</a:t>
            </a:r>
            <a:r>
              <a:rPr lang="nb-NO" dirty="0" smtClean="0"/>
              <a:t>: Næringsvennlig Longyearbyen lokalstyre (2023-2024)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8188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forprosjekt – </a:t>
            </a:r>
            <a:r>
              <a:rPr lang="nb-NO" dirty="0" smtClean="0"/>
              <a:t>næringsvennlig </a:t>
            </a:r>
            <a:r>
              <a:rPr lang="nb-NO" dirty="0"/>
              <a:t>Longyearbyen </a:t>
            </a:r>
            <a:r>
              <a:rPr lang="nb-NO" dirty="0" smtClean="0"/>
              <a:t>lokalstyre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5 forbedringsområder/behov er kartlagt: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Strategiske planverk (strategisk næringsplan)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Kommunikasjon, kunnskap, samhandling, kompetanse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Boligsituasjonen, bolyst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Interne forbedringsområder i Longyearbyen lokalstyre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(Bærekraftig/- og sirkulærøkonomisk næringsutvikling)</a:t>
            </a:r>
          </a:p>
          <a:p>
            <a:pPr lvl="1"/>
            <a:endParaRPr lang="nb-NO" dirty="0"/>
          </a:p>
          <a:p>
            <a:pPr marL="0" indent="0">
              <a:buNone/>
            </a:pPr>
            <a:r>
              <a:rPr lang="nb-NO" dirty="0"/>
              <a:t>Fremover tas 5 punkter ned til 2</a:t>
            </a:r>
          </a:p>
          <a:p>
            <a:pPr lvl="1"/>
            <a:r>
              <a:rPr lang="nb-NO" dirty="0"/>
              <a:t>Strategisk næringsplan (Inkludert punkt 2,3 og 5)	(planstrategi/planprogram</a:t>
            </a:r>
            <a:br>
              <a:rPr lang="nb-NO" dirty="0"/>
            </a:br>
            <a:r>
              <a:rPr lang="nb-NO" dirty="0"/>
              <a:t>          							, </a:t>
            </a:r>
            <a:r>
              <a:rPr lang="nb-NO" dirty="0" err="1"/>
              <a:t>prosjektrettes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Interne forbedringsområder				(</a:t>
            </a:r>
            <a:r>
              <a:rPr lang="nb-NO" dirty="0" err="1"/>
              <a:t>prosjektrettes</a:t>
            </a:r>
            <a:r>
              <a:rPr lang="nb-NO" dirty="0"/>
              <a:t>)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4568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Strategisk næringsplan (Rammer &amp; ressurser)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half" idx="1"/>
          </p:nvPr>
        </p:nvSpPr>
        <p:spPr>
          <a:xfrm>
            <a:off x="609600" y="1233055"/>
            <a:ext cx="5384800" cy="56205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sz="3400" b="1" dirty="0"/>
              <a:t>Rammer og ressurser for prosess:</a:t>
            </a:r>
          </a:p>
          <a:p>
            <a:r>
              <a:rPr lang="nb-NO" b="1" dirty="0"/>
              <a:t>Prosessledelse og prosjektledelse (anbud)</a:t>
            </a:r>
          </a:p>
          <a:p>
            <a:pPr lvl="1"/>
            <a:r>
              <a:rPr lang="nb-NO" dirty="0"/>
              <a:t>Kapitalbehov 1 mill. kroner. </a:t>
            </a:r>
          </a:p>
          <a:p>
            <a:pPr lvl="1"/>
            <a:r>
              <a:rPr lang="nb-NO" dirty="0"/>
              <a:t>724.000 disponibelt til strategisk næringsutvikling pr. mars 23</a:t>
            </a:r>
          </a:p>
          <a:p>
            <a:r>
              <a:rPr lang="nb-NO" b="1" dirty="0"/>
              <a:t>Fremdrift</a:t>
            </a:r>
          </a:p>
          <a:p>
            <a:pPr lvl="1"/>
            <a:r>
              <a:rPr lang="nb-NO" dirty="0"/>
              <a:t>Hovedaktivitet 1		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Oppstartsmøter </a:t>
            </a:r>
            <a:r>
              <a:rPr lang="nb-NO" dirty="0"/>
              <a:t>og forankring</a:t>
            </a:r>
          </a:p>
          <a:p>
            <a:pPr lvl="1"/>
            <a:r>
              <a:rPr lang="nb-NO" dirty="0"/>
              <a:t>Hovedaktivitet 2		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Workshops</a:t>
            </a:r>
            <a:endParaRPr lang="nb-NO" dirty="0"/>
          </a:p>
          <a:p>
            <a:pPr lvl="1"/>
            <a:r>
              <a:rPr lang="nb-NO" dirty="0"/>
              <a:t>Hovedaktivitet 3		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Skrivearbeid </a:t>
            </a:r>
            <a:r>
              <a:rPr lang="nb-NO" dirty="0"/>
              <a:t>og rapportering, inkludert prosjektplaner</a:t>
            </a:r>
          </a:p>
          <a:p>
            <a:pPr lvl="1"/>
            <a:r>
              <a:rPr lang="nb-NO" dirty="0"/>
              <a:t>Hovedaktivitet 4		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Prosjekt </a:t>
            </a:r>
            <a:r>
              <a:rPr lang="nb-NO" dirty="0"/>
              <a:t>og prosessledelse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>
          <a:xfrm>
            <a:off x="6197600" y="1233055"/>
            <a:ext cx="5384800" cy="5620599"/>
          </a:xfrm>
        </p:spPr>
        <p:txBody>
          <a:bodyPr>
            <a:normAutofit fontScale="55000" lnSpcReduction="20000"/>
          </a:bodyPr>
          <a:lstStyle/>
          <a:p>
            <a:r>
              <a:rPr lang="nb-NO" b="1" dirty="0"/>
              <a:t>Prosess (ikke tiltak)</a:t>
            </a:r>
          </a:p>
          <a:p>
            <a:pPr lvl="1"/>
            <a:r>
              <a:rPr lang="nb-NO" dirty="0"/>
              <a:t>Anbudsrunde for å hente inn kapasitet med </a:t>
            </a:r>
            <a:r>
              <a:rPr lang="nb-NO" dirty="0" smtClean="0"/>
              <a:t>prosess </a:t>
            </a:r>
            <a:r>
              <a:rPr lang="nb-NO" dirty="0"/>
              <a:t>kompetanse. </a:t>
            </a:r>
          </a:p>
          <a:p>
            <a:pPr lvl="1"/>
            <a:r>
              <a:rPr lang="nb-NO" dirty="0"/>
              <a:t>Oppstartsmøte med prosjekt/- og prosessledelse (nøkkelpersoner i kommunen). </a:t>
            </a:r>
          </a:p>
          <a:p>
            <a:pPr lvl="1"/>
            <a:r>
              <a:rPr lang="nb-NO" dirty="0"/>
              <a:t>Workshop (kommune, næringsliv mv. Formålet er å få felles innsikt i prosjektplanene om hva som er gjort, skal gjøres mv)</a:t>
            </a:r>
          </a:p>
          <a:p>
            <a:pPr lvl="1"/>
            <a:r>
              <a:rPr lang="nb-NO" dirty="0"/>
              <a:t>Prosjektet organiseres i tre faser. </a:t>
            </a:r>
            <a:endParaRPr lang="nb-NO" u="sng" dirty="0"/>
          </a:p>
          <a:p>
            <a:pPr lvl="2"/>
            <a:r>
              <a:rPr lang="nb-NO" u="sng" dirty="0"/>
              <a:t>Forstudiefasen</a:t>
            </a:r>
            <a:r>
              <a:rPr lang="nb-NO" dirty="0"/>
              <a:t>	</a:t>
            </a:r>
            <a:br>
              <a:rPr lang="nb-NO" dirty="0"/>
            </a:br>
            <a:r>
              <a:rPr lang="nb-NO" dirty="0"/>
              <a:t>Utvikling av prosjekt og prosessplan </a:t>
            </a:r>
          </a:p>
          <a:p>
            <a:pPr lvl="2"/>
            <a:r>
              <a:rPr lang="nb-NO" u="sng" dirty="0"/>
              <a:t>Forprosjektfasen </a:t>
            </a:r>
            <a:r>
              <a:rPr lang="nb-NO" dirty="0"/>
              <a:t>	</a:t>
            </a:r>
            <a:br>
              <a:rPr lang="nb-NO" dirty="0"/>
            </a:br>
            <a:r>
              <a:rPr lang="nb-NO" dirty="0"/>
              <a:t>Utvikling av planprogram for strategisk næringsplan, inkludert høringsrunde &amp; politisk behandling</a:t>
            </a:r>
            <a:br>
              <a:rPr lang="nb-NO" dirty="0"/>
            </a:br>
            <a:r>
              <a:rPr lang="nb-NO" dirty="0"/>
              <a:t>Prosess med målgruppene og interessenter, utvikling av strategiske rammer (mål-tiltak-ressursbruk)</a:t>
            </a:r>
          </a:p>
          <a:p>
            <a:pPr lvl="2"/>
            <a:r>
              <a:rPr lang="nb-NO" u="sng" dirty="0"/>
              <a:t>Hovedprosjekt</a:t>
            </a:r>
            <a:r>
              <a:rPr lang="nb-NO" dirty="0"/>
              <a:t>	</a:t>
            </a:r>
            <a:br>
              <a:rPr lang="nb-NO" dirty="0"/>
            </a:br>
            <a:r>
              <a:rPr lang="nb-NO" dirty="0"/>
              <a:t>Implementering og idriftsetting av planen, inkludert årlige rapporteringer og revisjoner. 		</a:t>
            </a:r>
          </a:p>
          <a:p>
            <a:pPr lvl="1"/>
            <a:r>
              <a:rPr lang="nb-NO" u="sng" dirty="0"/>
              <a:t>Fast organisering og noen faste roller</a:t>
            </a:r>
            <a:r>
              <a:rPr lang="nb-NO" dirty="0"/>
              <a:t>: En prosjekteier utnevner en prosjektansvarlig (PA) i tillegg til prosjektleder (PL). Denne organiseringen sikrer forankring hos eiere/interessenter og målgrupper samt oppfølging av resultater i hver enkelt fase.</a:t>
            </a:r>
          </a:p>
          <a:p>
            <a:pPr lvl="1"/>
            <a:r>
              <a:rPr lang="nb-NO" u="sng" dirty="0"/>
              <a:t>En fast beslutningsprosess: </a:t>
            </a:r>
            <a:r>
              <a:rPr lang="nb-NO" dirty="0"/>
              <a:t>Tydelighet omkring hvem som tar beslutninger og hvordan det foregår. Fokus på prosjektansvarliges (PA) rolle i beslutningsprosessen.</a:t>
            </a:r>
          </a:p>
          <a:p>
            <a:pPr lvl="1"/>
            <a:r>
              <a:rPr lang="nb-NO" u="sng" dirty="0"/>
              <a:t>Oppfølging og kvalitetssikring </a:t>
            </a:r>
            <a:r>
              <a:rPr lang="nb-NO" dirty="0"/>
              <a:t>gjennom måldefinering, milepæler, aktivitetsplanlegging, beslutningspunkter risikovurdering og </a:t>
            </a:r>
            <a:r>
              <a:rPr lang="nb-NO" dirty="0" smtClean="0"/>
              <a:t>gevinstplanlegging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33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30690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Prosess – Strategisk næringsplan 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957-B1F6-8742-8B0C-A91E9C37845A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34</a:t>
            </a:fld>
            <a:endParaRPr lang="nb-NO"/>
          </a:p>
        </p:txBody>
      </p:sp>
      <p:sp>
        <p:nvSpPr>
          <p:cNvPr id="8" name="AutoShape 32">
            <a:extLst>
              <a:ext uri="{FF2B5EF4-FFF2-40B4-BE49-F238E27FC236}">
                <a16:creationId xmlns:a16="http://schemas.microsoft.com/office/drawing/2014/main" id="{0DC63F89-4753-9375-E3AD-D60C1C8F394F}"/>
              </a:ext>
            </a:extLst>
          </p:cNvPr>
          <p:cNvSpPr/>
          <p:nvPr/>
        </p:nvSpPr>
        <p:spPr>
          <a:xfrm flipV="1">
            <a:off x="1560613" y="3528741"/>
            <a:ext cx="8999309" cy="53480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9" name="AutoShape 34">
            <a:extLst>
              <a:ext uri="{FF2B5EF4-FFF2-40B4-BE49-F238E27FC236}">
                <a16:creationId xmlns:a16="http://schemas.microsoft.com/office/drawing/2014/main" id="{5DB83B0F-6A66-995A-512A-E7A52BFA08ED}"/>
              </a:ext>
            </a:extLst>
          </p:cNvPr>
          <p:cNvSpPr/>
          <p:nvPr/>
        </p:nvSpPr>
        <p:spPr>
          <a:xfrm flipV="1">
            <a:off x="1551920" y="3956007"/>
            <a:ext cx="8999308" cy="49903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0" name="AutoShape 36">
            <a:extLst>
              <a:ext uri="{FF2B5EF4-FFF2-40B4-BE49-F238E27FC236}">
                <a16:creationId xmlns:a16="http://schemas.microsoft.com/office/drawing/2014/main" id="{A0D0FD3B-F42E-2F95-3AEE-1447F996DAD0}"/>
              </a:ext>
            </a:extLst>
          </p:cNvPr>
          <p:cNvSpPr/>
          <p:nvPr/>
        </p:nvSpPr>
        <p:spPr>
          <a:xfrm flipV="1">
            <a:off x="1560614" y="4417730"/>
            <a:ext cx="8999308" cy="57307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1" name="TextBox 49">
            <a:extLst>
              <a:ext uri="{FF2B5EF4-FFF2-40B4-BE49-F238E27FC236}">
                <a16:creationId xmlns:a16="http://schemas.microsoft.com/office/drawing/2014/main" id="{BB068173-3457-00C9-F97E-DD907196BC4A}"/>
              </a:ext>
            </a:extLst>
          </p:cNvPr>
          <p:cNvSpPr txBox="1"/>
          <p:nvPr/>
        </p:nvSpPr>
        <p:spPr>
          <a:xfrm>
            <a:off x="2049004" y="2444272"/>
            <a:ext cx="575387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69"/>
              </a:lnSpc>
            </a:pPr>
            <a:r>
              <a:rPr lang="nb-NO" sz="1600" b="1" dirty="0" smtClean="0">
                <a:solidFill>
                  <a:srgbClr val="262626"/>
                </a:solidFill>
                <a:latin typeface="+mj-lt"/>
              </a:rPr>
              <a:t>Forprosjekt næringsvennlig Longyearbyen lokalstyre </a:t>
            </a:r>
            <a:endParaRPr lang="nb-NO" sz="1600" b="1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12" name="Freeform 24">
            <a:extLst>
              <a:ext uri="{FF2B5EF4-FFF2-40B4-BE49-F238E27FC236}">
                <a16:creationId xmlns:a16="http://schemas.microsoft.com/office/drawing/2014/main" id="{974E4AC4-2E16-D204-8576-492FA3F423FC}"/>
              </a:ext>
            </a:extLst>
          </p:cNvPr>
          <p:cNvSpPr/>
          <p:nvPr/>
        </p:nvSpPr>
        <p:spPr>
          <a:xfrm>
            <a:off x="3094318" y="2827886"/>
            <a:ext cx="1536904" cy="268010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r>
              <a:rPr lang="nb-NO" sz="1200" dirty="0" smtClean="0"/>
              <a:t>H2 2023</a:t>
            </a:r>
            <a:endParaRPr lang="nb-NO" sz="1200" dirty="0"/>
          </a:p>
        </p:txBody>
      </p:sp>
      <p:sp>
        <p:nvSpPr>
          <p:cNvPr id="13" name="Freeform 24">
            <a:extLst>
              <a:ext uri="{FF2B5EF4-FFF2-40B4-BE49-F238E27FC236}">
                <a16:creationId xmlns:a16="http://schemas.microsoft.com/office/drawing/2014/main" id="{8F3A4822-A9D5-307F-E688-AF8C31D24B99}"/>
              </a:ext>
            </a:extLst>
          </p:cNvPr>
          <p:cNvSpPr/>
          <p:nvPr/>
        </p:nvSpPr>
        <p:spPr>
          <a:xfrm>
            <a:off x="4631221" y="2827886"/>
            <a:ext cx="1536904" cy="268010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r>
              <a:rPr lang="nb-NO" sz="1200" dirty="0" smtClean="0"/>
              <a:t>H1 2024</a:t>
            </a:r>
            <a:endParaRPr lang="nb-NO" sz="1200" dirty="0"/>
          </a:p>
        </p:txBody>
      </p:sp>
      <p:sp>
        <p:nvSpPr>
          <p:cNvPr id="14" name="Freeform 24">
            <a:extLst>
              <a:ext uri="{FF2B5EF4-FFF2-40B4-BE49-F238E27FC236}">
                <a16:creationId xmlns:a16="http://schemas.microsoft.com/office/drawing/2014/main" id="{A820B923-C87C-DCE9-97F8-D3A2060E3DA6}"/>
              </a:ext>
            </a:extLst>
          </p:cNvPr>
          <p:cNvSpPr/>
          <p:nvPr/>
        </p:nvSpPr>
        <p:spPr>
          <a:xfrm>
            <a:off x="6163829" y="2827886"/>
            <a:ext cx="1536904" cy="268010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r>
              <a:rPr lang="nb-NO" sz="1200" dirty="0" smtClean="0"/>
              <a:t>H2 2024</a:t>
            </a:r>
            <a:endParaRPr lang="nb-NO" sz="1200" dirty="0"/>
          </a:p>
        </p:txBody>
      </p:sp>
      <p:sp>
        <p:nvSpPr>
          <p:cNvPr id="15" name="Freeform 24">
            <a:extLst>
              <a:ext uri="{FF2B5EF4-FFF2-40B4-BE49-F238E27FC236}">
                <a16:creationId xmlns:a16="http://schemas.microsoft.com/office/drawing/2014/main" id="{974E4AC4-2E16-D204-8576-492FA3F423FC}"/>
              </a:ext>
            </a:extLst>
          </p:cNvPr>
          <p:cNvSpPr/>
          <p:nvPr/>
        </p:nvSpPr>
        <p:spPr>
          <a:xfrm>
            <a:off x="1559563" y="2820958"/>
            <a:ext cx="1536904" cy="268010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nb-NO" sz="1200" dirty="0" smtClean="0"/>
              <a:t>H1 2023</a:t>
            </a:r>
            <a:endParaRPr lang="nb-NO" sz="1200" dirty="0"/>
          </a:p>
        </p:txBody>
      </p:sp>
      <p:sp>
        <p:nvSpPr>
          <p:cNvPr id="16" name="AutoShape 36">
            <a:extLst>
              <a:ext uri="{FF2B5EF4-FFF2-40B4-BE49-F238E27FC236}">
                <a16:creationId xmlns:a16="http://schemas.microsoft.com/office/drawing/2014/main" id="{A0D0FD3B-F42E-2F95-3AEE-1447F996DAD0}"/>
              </a:ext>
            </a:extLst>
          </p:cNvPr>
          <p:cNvSpPr/>
          <p:nvPr/>
        </p:nvSpPr>
        <p:spPr>
          <a:xfrm flipV="1">
            <a:off x="1587116" y="4907206"/>
            <a:ext cx="8999308" cy="57307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7" name="Rektangel 16"/>
          <p:cNvSpPr/>
          <p:nvPr/>
        </p:nvSpPr>
        <p:spPr>
          <a:xfrm>
            <a:off x="4632295" y="4248305"/>
            <a:ext cx="1534755" cy="453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Prosess og planutvikling</a:t>
            </a:r>
            <a:endParaRPr lang="nb-NO" sz="1200" dirty="0"/>
          </a:p>
        </p:txBody>
      </p:sp>
      <p:sp>
        <p:nvSpPr>
          <p:cNvPr id="18" name="Rektangel 17"/>
          <p:cNvSpPr/>
          <p:nvPr/>
        </p:nvSpPr>
        <p:spPr>
          <a:xfrm>
            <a:off x="1587116" y="3328749"/>
            <a:ext cx="1542398" cy="453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Rigging </a:t>
            </a:r>
            <a:endParaRPr lang="nb-NO" sz="1200" dirty="0"/>
          </a:p>
        </p:txBody>
      </p:sp>
      <p:sp>
        <p:nvSpPr>
          <p:cNvPr id="19" name="Rektangel 18"/>
          <p:cNvSpPr/>
          <p:nvPr/>
        </p:nvSpPr>
        <p:spPr>
          <a:xfrm>
            <a:off x="3094318" y="3779178"/>
            <a:ext cx="1534755" cy="453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Planprogram </a:t>
            </a:r>
            <a:endParaRPr lang="nb-NO" sz="1200" dirty="0"/>
          </a:p>
        </p:txBody>
      </p:sp>
      <p:sp>
        <p:nvSpPr>
          <p:cNvPr id="20" name="Rektangel 19"/>
          <p:cNvSpPr/>
          <p:nvPr/>
        </p:nvSpPr>
        <p:spPr>
          <a:xfrm>
            <a:off x="6165978" y="4707217"/>
            <a:ext cx="1534755" cy="453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Rapportering &amp; </a:t>
            </a:r>
            <a:br>
              <a:rPr lang="nb-NO" sz="1200" dirty="0" smtClean="0"/>
            </a:br>
            <a:r>
              <a:rPr lang="nb-NO" sz="1200" dirty="0" smtClean="0"/>
              <a:t>implementering </a:t>
            </a:r>
            <a:endParaRPr lang="nb-NO" sz="1200" dirty="0"/>
          </a:p>
        </p:txBody>
      </p:sp>
      <p:sp>
        <p:nvSpPr>
          <p:cNvPr id="21" name="Freeform 24">
            <a:extLst>
              <a:ext uri="{FF2B5EF4-FFF2-40B4-BE49-F238E27FC236}">
                <a16:creationId xmlns:a16="http://schemas.microsoft.com/office/drawing/2014/main" id="{A820B923-C87C-DCE9-97F8-D3A2060E3DA6}"/>
              </a:ext>
            </a:extLst>
          </p:cNvPr>
          <p:cNvSpPr/>
          <p:nvPr/>
        </p:nvSpPr>
        <p:spPr>
          <a:xfrm>
            <a:off x="7700733" y="2820958"/>
            <a:ext cx="2885692" cy="268010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nb-NO" sz="1200" dirty="0" smtClean="0"/>
              <a:t>2025-2027</a:t>
            </a:r>
            <a:endParaRPr lang="nb-NO" sz="1200" dirty="0"/>
          </a:p>
        </p:txBody>
      </p:sp>
      <p:sp>
        <p:nvSpPr>
          <p:cNvPr id="22" name="Rektangel 21"/>
          <p:cNvSpPr/>
          <p:nvPr/>
        </p:nvSpPr>
        <p:spPr>
          <a:xfrm>
            <a:off x="7700732" y="5139386"/>
            <a:ext cx="2850496" cy="777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Drift, rapportering og årlig revisjon på mål-tiltak-ressursbruk. (gevinstrealisering)</a:t>
            </a:r>
            <a:endParaRPr lang="nb-NO" sz="1200" dirty="0"/>
          </a:p>
        </p:txBody>
      </p:sp>
      <p:sp>
        <p:nvSpPr>
          <p:cNvPr id="23" name="AutoShape 36">
            <a:extLst>
              <a:ext uri="{FF2B5EF4-FFF2-40B4-BE49-F238E27FC236}">
                <a16:creationId xmlns:a16="http://schemas.microsoft.com/office/drawing/2014/main" id="{A0D0FD3B-F42E-2F95-3AEE-1447F996DAD0}"/>
              </a:ext>
            </a:extLst>
          </p:cNvPr>
          <p:cNvSpPr/>
          <p:nvPr/>
        </p:nvSpPr>
        <p:spPr>
          <a:xfrm flipV="1">
            <a:off x="1583348" y="5386935"/>
            <a:ext cx="8999308" cy="57307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nb-NO" dirty="0"/>
          </a:p>
        </p:txBody>
      </p:sp>
      <p:sp>
        <p:nvSpPr>
          <p:cNvPr id="25" name="AutoShape 36">
            <a:extLst>
              <a:ext uri="{FF2B5EF4-FFF2-40B4-BE49-F238E27FC236}">
                <a16:creationId xmlns:a16="http://schemas.microsoft.com/office/drawing/2014/main" id="{A0D0FD3B-F42E-2F95-3AEE-1447F996DAD0}"/>
              </a:ext>
            </a:extLst>
          </p:cNvPr>
          <p:cNvSpPr/>
          <p:nvPr/>
        </p:nvSpPr>
        <p:spPr>
          <a:xfrm flipV="1">
            <a:off x="1587117" y="5916994"/>
            <a:ext cx="8999308" cy="57307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20423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8000" y="0"/>
            <a:ext cx="10972800" cy="1143000"/>
          </a:xfrm>
        </p:spPr>
        <p:txBody>
          <a:bodyPr/>
          <a:lstStyle/>
          <a:p>
            <a:r>
              <a:rPr lang="nb-NO" dirty="0"/>
              <a:t>Interne forbedringsområder (Rammer &amp; ressurser)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half" idx="1"/>
          </p:nvPr>
        </p:nvSpPr>
        <p:spPr>
          <a:xfrm>
            <a:off x="609600" y="1233055"/>
            <a:ext cx="5384800" cy="56205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b="1" dirty="0"/>
              <a:t>Rammer og ressurser for prosess:</a:t>
            </a:r>
          </a:p>
          <a:p>
            <a:r>
              <a:rPr lang="nb-NO" b="1" dirty="0"/>
              <a:t>Prosessledelse og prosjektledelse (anbud)</a:t>
            </a:r>
          </a:p>
          <a:p>
            <a:pPr lvl="1"/>
            <a:r>
              <a:rPr lang="nb-NO" dirty="0"/>
              <a:t>Kapital og ressursbehov ?  </a:t>
            </a:r>
          </a:p>
          <a:p>
            <a:r>
              <a:rPr lang="nb-NO" b="1" dirty="0"/>
              <a:t>Fremdrift</a:t>
            </a:r>
          </a:p>
          <a:p>
            <a:pPr lvl="1"/>
            <a:r>
              <a:rPr lang="nb-NO" dirty="0"/>
              <a:t>Hovedaktivitet 1		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Oppstartsmøter </a:t>
            </a:r>
            <a:r>
              <a:rPr lang="nb-NO" dirty="0"/>
              <a:t>og forankring</a:t>
            </a:r>
          </a:p>
          <a:p>
            <a:pPr lvl="1"/>
            <a:r>
              <a:rPr lang="nb-NO" dirty="0"/>
              <a:t>Hovedaktivitet 2		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Workshops</a:t>
            </a:r>
            <a:endParaRPr lang="nb-NO" dirty="0"/>
          </a:p>
          <a:p>
            <a:pPr lvl="1"/>
            <a:r>
              <a:rPr lang="nb-NO" dirty="0"/>
              <a:t>Hovedaktivitet 3		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Skrivearbeid </a:t>
            </a:r>
            <a:r>
              <a:rPr lang="nb-NO" dirty="0"/>
              <a:t>og rapportering, inkludert prosjektplaner</a:t>
            </a:r>
          </a:p>
          <a:p>
            <a:pPr lvl="1"/>
            <a:r>
              <a:rPr lang="nb-NO" dirty="0"/>
              <a:t>Hovedaktivitet 4		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Prosjekt </a:t>
            </a:r>
            <a:r>
              <a:rPr lang="nb-NO" dirty="0"/>
              <a:t>og prosessledelse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>
          <a:xfrm>
            <a:off x="6197600" y="1233055"/>
            <a:ext cx="5384800" cy="5620599"/>
          </a:xfrm>
        </p:spPr>
        <p:txBody>
          <a:bodyPr>
            <a:normAutofit fontScale="55000" lnSpcReduction="20000"/>
          </a:bodyPr>
          <a:lstStyle/>
          <a:p>
            <a:r>
              <a:rPr lang="nb-NO" b="1" dirty="0"/>
              <a:t>Prosess (ikke tiltak)</a:t>
            </a:r>
          </a:p>
          <a:p>
            <a:pPr lvl="1"/>
            <a:r>
              <a:rPr lang="nb-NO" dirty="0"/>
              <a:t>Anbudsrunde for å hente inn kapasitet med </a:t>
            </a:r>
            <a:r>
              <a:rPr lang="nb-NO" dirty="0" err="1"/>
              <a:t>proess</a:t>
            </a:r>
            <a:r>
              <a:rPr lang="nb-NO" dirty="0"/>
              <a:t> kompetanse. </a:t>
            </a:r>
          </a:p>
          <a:p>
            <a:pPr lvl="1"/>
            <a:r>
              <a:rPr lang="nb-NO" dirty="0"/>
              <a:t>Oppstartsmøte med prosjekt/- og prosessledelse (nøkkelpersoner i kommunen). </a:t>
            </a:r>
          </a:p>
          <a:p>
            <a:pPr lvl="1"/>
            <a:r>
              <a:rPr lang="nb-NO" dirty="0"/>
              <a:t>Workshop (LL-administrasjon og politikk). Formålet er å få felles innsikt i prosjektplanene om hva som er gjort, skal gjøres mv)</a:t>
            </a:r>
          </a:p>
          <a:p>
            <a:pPr lvl="1"/>
            <a:r>
              <a:rPr lang="nb-NO" dirty="0"/>
              <a:t>Prosjektet organiseres i tre faser. </a:t>
            </a:r>
            <a:endParaRPr lang="nb-NO" u="sng" dirty="0"/>
          </a:p>
          <a:p>
            <a:pPr lvl="2"/>
            <a:r>
              <a:rPr lang="nb-NO" u="sng" dirty="0"/>
              <a:t>Forstudiefasen</a:t>
            </a:r>
            <a:r>
              <a:rPr lang="nb-NO" dirty="0"/>
              <a:t>	</a:t>
            </a:r>
            <a:br>
              <a:rPr lang="nb-NO" dirty="0"/>
            </a:br>
            <a:r>
              <a:rPr lang="nb-NO" dirty="0"/>
              <a:t>Utvikling av prosjekt og prosessplan </a:t>
            </a:r>
          </a:p>
          <a:p>
            <a:pPr lvl="2"/>
            <a:r>
              <a:rPr lang="nb-NO" u="sng" dirty="0"/>
              <a:t>Forprosjektfasen </a:t>
            </a:r>
            <a:r>
              <a:rPr lang="nb-NO" dirty="0"/>
              <a:t>	</a:t>
            </a:r>
            <a:br>
              <a:rPr lang="nb-NO" dirty="0"/>
            </a:br>
            <a:r>
              <a:rPr lang="nb-NO" dirty="0"/>
              <a:t>Prosess med interne målgrupper og interessenter, utvikling av forbedringstiltak. </a:t>
            </a:r>
          </a:p>
          <a:p>
            <a:pPr lvl="2"/>
            <a:r>
              <a:rPr lang="nb-NO" u="sng" dirty="0"/>
              <a:t>Hovedprosjekt</a:t>
            </a:r>
            <a:r>
              <a:rPr lang="nb-NO" dirty="0"/>
              <a:t>	</a:t>
            </a:r>
            <a:br>
              <a:rPr lang="nb-NO" dirty="0"/>
            </a:br>
            <a:r>
              <a:rPr lang="nb-NO" dirty="0"/>
              <a:t>Implementering og idriftsetting av forbedringstiltak, inkludert årlige rapporteringer og revisjoner. 		</a:t>
            </a:r>
          </a:p>
          <a:p>
            <a:pPr lvl="1"/>
            <a:r>
              <a:rPr lang="nb-NO" u="sng" dirty="0"/>
              <a:t>Fast organisering og noen faste roller</a:t>
            </a:r>
            <a:r>
              <a:rPr lang="nb-NO" dirty="0"/>
              <a:t>: En prosjekteier utnevner en prosjektansvarlig (PA) i tillegg til prosjektleder (PL). Denne organiseringen sikrer forankring hos eiere/interessenter og målgrupper samt oppfølging av resultater i hver enkelt fase.</a:t>
            </a:r>
          </a:p>
          <a:p>
            <a:pPr lvl="1"/>
            <a:r>
              <a:rPr lang="nb-NO" u="sng" dirty="0"/>
              <a:t>En fast beslutningsprosess: </a:t>
            </a:r>
            <a:r>
              <a:rPr lang="nb-NO" dirty="0"/>
              <a:t>Tydelighet omkring hvem som tar beslutninger og hvordan det foregår. Fokus på prosjektansvarliges (PA) rolle i beslutningsprosessen.</a:t>
            </a:r>
          </a:p>
          <a:p>
            <a:pPr lvl="1"/>
            <a:r>
              <a:rPr lang="nb-NO" u="sng" dirty="0"/>
              <a:t>Oppfølging og kvalitetssikring </a:t>
            </a:r>
            <a:r>
              <a:rPr lang="nb-NO" dirty="0"/>
              <a:t>gjennom måldefinering, milepæler, aktivitetsplanlegging, beslutningspunkter risikovurdering og gevinstplanlegging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35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75985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957-B1F6-8742-8B0C-A91E9C37845A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36</a:t>
            </a:fld>
            <a:endParaRPr lang="nb-NO"/>
          </a:p>
        </p:txBody>
      </p:sp>
      <p:sp>
        <p:nvSpPr>
          <p:cNvPr id="10" name="AutoShape 32">
            <a:extLst>
              <a:ext uri="{FF2B5EF4-FFF2-40B4-BE49-F238E27FC236}">
                <a16:creationId xmlns:a16="http://schemas.microsoft.com/office/drawing/2014/main" id="{0DC63F89-4753-9375-E3AD-D60C1C8F394F}"/>
              </a:ext>
            </a:extLst>
          </p:cNvPr>
          <p:cNvSpPr/>
          <p:nvPr/>
        </p:nvSpPr>
        <p:spPr>
          <a:xfrm flipV="1">
            <a:off x="1560613" y="3528741"/>
            <a:ext cx="8999309" cy="53480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1" name="AutoShape 34">
            <a:extLst>
              <a:ext uri="{FF2B5EF4-FFF2-40B4-BE49-F238E27FC236}">
                <a16:creationId xmlns:a16="http://schemas.microsoft.com/office/drawing/2014/main" id="{5DB83B0F-6A66-995A-512A-E7A52BFA08ED}"/>
              </a:ext>
            </a:extLst>
          </p:cNvPr>
          <p:cNvSpPr/>
          <p:nvPr/>
        </p:nvSpPr>
        <p:spPr>
          <a:xfrm flipV="1">
            <a:off x="1551920" y="3956007"/>
            <a:ext cx="8999308" cy="49903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2" name="AutoShape 36">
            <a:extLst>
              <a:ext uri="{FF2B5EF4-FFF2-40B4-BE49-F238E27FC236}">
                <a16:creationId xmlns:a16="http://schemas.microsoft.com/office/drawing/2014/main" id="{A0D0FD3B-F42E-2F95-3AEE-1447F996DAD0}"/>
              </a:ext>
            </a:extLst>
          </p:cNvPr>
          <p:cNvSpPr/>
          <p:nvPr/>
        </p:nvSpPr>
        <p:spPr>
          <a:xfrm flipV="1">
            <a:off x="1560614" y="4417730"/>
            <a:ext cx="8999308" cy="57307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3" name="Freeform 24">
            <a:extLst>
              <a:ext uri="{FF2B5EF4-FFF2-40B4-BE49-F238E27FC236}">
                <a16:creationId xmlns:a16="http://schemas.microsoft.com/office/drawing/2014/main" id="{974E4AC4-2E16-D204-8576-492FA3F423FC}"/>
              </a:ext>
            </a:extLst>
          </p:cNvPr>
          <p:cNvSpPr/>
          <p:nvPr/>
        </p:nvSpPr>
        <p:spPr>
          <a:xfrm>
            <a:off x="3094318" y="2827886"/>
            <a:ext cx="1536904" cy="268010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r>
              <a:rPr lang="nb-NO" sz="1200" dirty="0" smtClean="0"/>
              <a:t>H2 2023</a:t>
            </a:r>
            <a:endParaRPr lang="nb-NO" sz="1200" dirty="0"/>
          </a:p>
        </p:txBody>
      </p:sp>
      <p:sp>
        <p:nvSpPr>
          <p:cNvPr id="14" name="Freeform 24">
            <a:extLst>
              <a:ext uri="{FF2B5EF4-FFF2-40B4-BE49-F238E27FC236}">
                <a16:creationId xmlns:a16="http://schemas.microsoft.com/office/drawing/2014/main" id="{8F3A4822-A9D5-307F-E688-AF8C31D24B99}"/>
              </a:ext>
            </a:extLst>
          </p:cNvPr>
          <p:cNvSpPr/>
          <p:nvPr/>
        </p:nvSpPr>
        <p:spPr>
          <a:xfrm>
            <a:off x="4631221" y="2827886"/>
            <a:ext cx="1536904" cy="268010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r>
              <a:rPr lang="nb-NO" sz="1200" dirty="0" smtClean="0"/>
              <a:t>H1 2024</a:t>
            </a:r>
            <a:endParaRPr lang="nb-NO" sz="1200" dirty="0"/>
          </a:p>
        </p:txBody>
      </p:sp>
      <p:sp>
        <p:nvSpPr>
          <p:cNvPr id="15" name="Freeform 24">
            <a:extLst>
              <a:ext uri="{FF2B5EF4-FFF2-40B4-BE49-F238E27FC236}">
                <a16:creationId xmlns:a16="http://schemas.microsoft.com/office/drawing/2014/main" id="{A820B923-C87C-DCE9-97F8-D3A2060E3DA6}"/>
              </a:ext>
            </a:extLst>
          </p:cNvPr>
          <p:cNvSpPr/>
          <p:nvPr/>
        </p:nvSpPr>
        <p:spPr>
          <a:xfrm>
            <a:off x="6163829" y="2827886"/>
            <a:ext cx="1536904" cy="268010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r>
              <a:rPr lang="nb-NO" sz="1200" dirty="0" smtClean="0"/>
              <a:t>H2 2024</a:t>
            </a:r>
            <a:endParaRPr lang="nb-NO" sz="1200" dirty="0"/>
          </a:p>
        </p:txBody>
      </p:sp>
      <p:sp>
        <p:nvSpPr>
          <p:cNvPr id="16" name="Freeform 24">
            <a:extLst>
              <a:ext uri="{FF2B5EF4-FFF2-40B4-BE49-F238E27FC236}">
                <a16:creationId xmlns:a16="http://schemas.microsoft.com/office/drawing/2014/main" id="{974E4AC4-2E16-D204-8576-492FA3F423FC}"/>
              </a:ext>
            </a:extLst>
          </p:cNvPr>
          <p:cNvSpPr/>
          <p:nvPr/>
        </p:nvSpPr>
        <p:spPr>
          <a:xfrm>
            <a:off x="1559563" y="2827886"/>
            <a:ext cx="1536904" cy="266861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nb-NO" sz="1200" dirty="0" smtClean="0"/>
              <a:t>H1 2023</a:t>
            </a:r>
            <a:endParaRPr lang="nb-NO" sz="1200" dirty="0"/>
          </a:p>
        </p:txBody>
      </p:sp>
      <p:sp>
        <p:nvSpPr>
          <p:cNvPr id="17" name="Rektangel 16"/>
          <p:cNvSpPr/>
          <p:nvPr/>
        </p:nvSpPr>
        <p:spPr>
          <a:xfrm>
            <a:off x="4632295" y="4248305"/>
            <a:ext cx="3068437" cy="453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Prosess</a:t>
            </a:r>
            <a:br>
              <a:rPr lang="nb-NO" sz="1200" dirty="0" smtClean="0"/>
            </a:br>
            <a:r>
              <a:rPr lang="nb-NO" sz="1200" dirty="0" smtClean="0"/>
              <a:t>(gjennomføring)</a:t>
            </a:r>
            <a:endParaRPr lang="nb-NO" sz="1200" dirty="0"/>
          </a:p>
        </p:txBody>
      </p:sp>
      <p:sp>
        <p:nvSpPr>
          <p:cNvPr id="18" name="Rektangel 17"/>
          <p:cNvSpPr/>
          <p:nvPr/>
        </p:nvSpPr>
        <p:spPr>
          <a:xfrm>
            <a:off x="1587116" y="3328749"/>
            <a:ext cx="1542398" cy="453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Rigging </a:t>
            </a:r>
            <a:endParaRPr lang="nb-NO" sz="1200" dirty="0"/>
          </a:p>
        </p:txBody>
      </p:sp>
      <p:sp>
        <p:nvSpPr>
          <p:cNvPr id="19" name="Rektangel 18"/>
          <p:cNvSpPr/>
          <p:nvPr/>
        </p:nvSpPr>
        <p:spPr>
          <a:xfrm>
            <a:off x="3094318" y="3779178"/>
            <a:ext cx="1534755" cy="453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Prosjektplan </a:t>
            </a:r>
            <a:endParaRPr lang="nb-NO" sz="1200" dirty="0"/>
          </a:p>
        </p:txBody>
      </p:sp>
      <p:sp>
        <p:nvSpPr>
          <p:cNvPr id="20" name="Freeform 24">
            <a:extLst>
              <a:ext uri="{FF2B5EF4-FFF2-40B4-BE49-F238E27FC236}">
                <a16:creationId xmlns:a16="http://schemas.microsoft.com/office/drawing/2014/main" id="{A820B923-C87C-DCE9-97F8-D3A2060E3DA6}"/>
              </a:ext>
            </a:extLst>
          </p:cNvPr>
          <p:cNvSpPr/>
          <p:nvPr/>
        </p:nvSpPr>
        <p:spPr>
          <a:xfrm>
            <a:off x="7700732" y="2825811"/>
            <a:ext cx="2885692" cy="268010"/>
          </a:xfrm>
          <a:custGeom>
            <a:avLst/>
            <a:gdLst/>
            <a:ahLst/>
            <a:cxnLst/>
            <a:rect l="l" t="t" r="r" b="b"/>
            <a:pathLst>
              <a:path w="572476" h="48126">
                <a:moveTo>
                  <a:pt x="0" y="0"/>
                </a:moveTo>
                <a:lnTo>
                  <a:pt x="572476" y="0"/>
                </a:lnTo>
                <a:lnTo>
                  <a:pt x="572476" y="48126"/>
                </a:lnTo>
                <a:lnTo>
                  <a:pt x="0" y="48126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 w="9525"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nb-NO" sz="1200" dirty="0" smtClean="0"/>
              <a:t>2025-2027</a:t>
            </a:r>
            <a:endParaRPr lang="nb-NO" sz="1200" dirty="0"/>
          </a:p>
        </p:txBody>
      </p:sp>
      <p:sp>
        <p:nvSpPr>
          <p:cNvPr id="21" name="AutoShape 36">
            <a:extLst>
              <a:ext uri="{FF2B5EF4-FFF2-40B4-BE49-F238E27FC236}">
                <a16:creationId xmlns:a16="http://schemas.microsoft.com/office/drawing/2014/main" id="{A0D0FD3B-F42E-2F95-3AEE-1447F996DAD0}"/>
              </a:ext>
            </a:extLst>
          </p:cNvPr>
          <p:cNvSpPr/>
          <p:nvPr/>
        </p:nvSpPr>
        <p:spPr>
          <a:xfrm flipV="1">
            <a:off x="1583348" y="4899956"/>
            <a:ext cx="8999308" cy="57307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nb-NO" dirty="0"/>
          </a:p>
        </p:txBody>
      </p:sp>
      <p:sp>
        <p:nvSpPr>
          <p:cNvPr id="22" name="AutoShape 36">
            <a:extLst>
              <a:ext uri="{FF2B5EF4-FFF2-40B4-BE49-F238E27FC236}">
                <a16:creationId xmlns:a16="http://schemas.microsoft.com/office/drawing/2014/main" id="{A0D0FD3B-F42E-2F95-3AEE-1447F996DAD0}"/>
              </a:ext>
            </a:extLst>
          </p:cNvPr>
          <p:cNvSpPr/>
          <p:nvPr/>
        </p:nvSpPr>
        <p:spPr>
          <a:xfrm flipV="1">
            <a:off x="1559563" y="5370502"/>
            <a:ext cx="8999308" cy="57307"/>
          </a:xfrm>
          <a:prstGeom prst="line">
            <a:avLst/>
          </a:prstGeom>
          <a:ln w="9525" cap="rnd">
            <a:solidFill>
              <a:srgbClr val="A6A6A6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nb-NO" dirty="0"/>
          </a:p>
        </p:txBody>
      </p:sp>
      <p:sp>
        <p:nvSpPr>
          <p:cNvPr id="23" name="Rektangel 22"/>
          <p:cNvSpPr/>
          <p:nvPr/>
        </p:nvSpPr>
        <p:spPr>
          <a:xfrm>
            <a:off x="7700732" y="4710419"/>
            <a:ext cx="2850496" cy="660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/>
              <a:t>Drift, rapportering og årlig revisjon på mål-tiltak-ressursbruk. (Gevinstrealisering)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24516768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Takk for meg </a:t>
            </a:r>
            <a:r>
              <a:rPr lang="nb-NO" dirty="0" smtClean="0">
                <a:sym typeface="Wingdings" panose="05000000000000000000" pitchFamily="2" charset="2"/>
              </a:rPr>
              <a:t> 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0E5C-D799-B346-AFA8-ACF7E2D68332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37</a:t>
            </a:fld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0CC6B888-D8D3-0A11-74B3-AF0FDBA3F9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52"/>
          <a:stretch/>
        </p:blipFill>
        <p:spPr>
          <a:xfrm>
            <a:off x="6459097" y="0"/>
            <a:ext cx="5732904" cy="6853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662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gjennomføres prosessen?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Næringsvennlig kommune er et verktøy for kommuner som vil styrke sin funksjon som tilrettelegger og samarbeidspartner for lokalt næringsliv. Målet lokalt er å skape forutsigbare rammer, stabile og robuste private arbeidsplasser som bedriver rasjonell, effektiv og bærekraftig verdiskapning. Det er også et mål å styrke Longyearbyen lokalstyre og næringslivet sin utviklingsevne på relevante områder.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84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Longyearbyen lokalstyre er eier (miljø- og næringsutvalget/lokalstyret) og initiativtaker til prosjektet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Gjennomføringen: </a:t>
            </a:r>
          </a:p>
          <a:p>
            <a:pPr lvl="1"/>
            <a:r>
              <a:rPr lang="nb-NO" dirty="0" smtClean="0"/>
              <a:t>2021-2022 Fase </a:t>
            </a:r>
            <a:r>
              <a:rPr lang="nb-NO" dirty="0"/>
              <a:t>1 (</a:t>
            </a:r>
            <a:r>
              <a:rPr lang="nb-NO" dirty="0" smtClean="0"/>
              <a:t>forstudie)</a:t>
            </a:r>
            <a:br>
              <a:rPr lang="nb-NO" dirty="0" smtClean="0"/>
            </a:br>
            <a:r>
              <a:rPr lang="nb-NO" dirty="0" smtClean="0"/>
              <a:t>Dokumentere </a:t>
            </a:r>
            <a:r>
              <a:rPr lang="nb-NO" dirty="0"/>
              <a:t>forbedringsområder og foreslå tiltak</a:t>
            </a:r>
          </a:p>
          <a:p>
            <a:pPr lvl="1"/>
            <a:r>
              <a:rPr lang="nb-NO" dirty="0"/>
              <a:t>2023 </a:t>
            </a:r>
            <a:r>
              <a:rPr lang="nb-NO" dirty="0" smtClean="0"/>
              <a:t>Fase </a:t>
            </a:r>
            <a:r>
              <a:rPr lang="nb-NO" dirty="0"/>
              <a:t>2 (</a:t>
            </a:r>
            <a:r>
              <a:rPr lang="nb-NO" dirty="0" smtClean="0"/>
              <a:t>forprosjekt)</a:t>
            </a:r>
            <a:br>
              <a:rPr lang="nb-NO" dirty="0" smtClean="0"/>
            </a:br>
            <a:r>
              <a:rPr lang="nb-NO" dirty="0" smtClean="0"/>
              <a:t>Planlegge </a:t>
            </a:r>
            <a:r>
              <a:rPr lang="nb-NO" dirty="0"/>
              <a:t>forbedringstiltak for </a:t>
            </a:r>
            <a:r>
              <a:rPr lang="nb-NO" dirty="0" smtClean="0"/>
              <a:t>realisering. </a:t>
            </a:r>
            <a:endParaRPr lang="nb-NO" dirty="0"/>
          </a:p>
          <a:p>
            <a:pPr lvl="1"/>
            <a:r>
              <a:rPr lang="nb-NO" dirty="0" smtClean="0"/>
              <a:t>2023-2024 Fase </a:t>
            </a:r>
            <a:r>
              <a:rPr lang="nb-NO" dirty="0"/>
              <a:t>3 (</a:t>
            </a:r>
            <a:r>
              <a:rPr lang="nb-NO" dirty="0" smtClean="0"/>
              <a:t>hovedprosjekt)</a:t>
            </a:r>
            <a:br>
              <a:rPr lang="nb-NO" dirty="0" smtClean="0"/>
            </a:br>
            <a:r>
              <a:rPr lang="nb-NO" dirty="0" smtClean="0"/>
              <a:t>Gjennomføre </a:t>
            </a:r>
            <a:r>
              <a:rPr lang="nb-NO" dirty="0"/>
              <a:t>forbedringstiltakene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994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er strategisk næringsutvikling i Longyearbyen viktig? 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Longyearbyen har et næringsliv som består av ca. 350 virksomheter. </a:t>
            </a:r>
          </a:p>
          <a:p>
            <a:r>
              <a:rPr lang="nb-NO" dirty="0"/>
              <a:t>Næringslivet er en viktig del av samfunnsutviklingen. </a:t>
            </a:r>
          </a:p>
          <a:p>
            <a:pPr lvl="1"/>
            <a:r>
              <a:rPr lang="nb-NO" dirty="0"/>
              <a:t>Næringslivet løser flere sentrale oppgaver (samfunnsbehov, bolyst og verdiskapning innenfor statlige rammebetingelser). </a:t>
            </a:r>
          </a:p>
          <a:p>
            <a:r>
              <a:rPr lang="nb-NO" dirty="0"/>
              <a:t>Offentlig aktivitet må tilrettelegge for </a:t>
            </a:r>
          </a:p>
          <a:p>
            <a:pPr lvl="1"/>
            <a:r>
              <a:rPr lang="nb-NO" dirty="0"/>
              <a:t>Forutsigbarhet </a:t>
            </a:r>
          </a:p>
          <a:p>
            <a:pPr lvl="1"/>
            <a:r>
              <a:rPr lang="nb-NO" dirty="0"/>
              <a:t>Samhandling og samskapning </a:t>
            </a:r>
          </a:p>
          <a:p>
            <a:pPr lvl="1"/>
            <a:r>
              <a:rPr lang="nb-NO" dirty="0"/>
              <a:t>God informasjonsflyt, kapasitet i arbeidet med å tilrettelegge og nødvendig kompetanse</a:t>
            </a:r>
          </a:p>
          <a:p>
            <a:pPr lvl="1"/>
            <a:r>
              <a:rPr lang="nb-NO" dirty="0"/>
              <a:t>Økt felles forståelse i samfunnsutviklingsarbeidet i Longyearbyen, herunder bidra til </a:t>
            </a:r>
          </a:p>
          <a:p>
            <a:pPr lvl="2"/>
            <a:r>
              <a:rPr lang="nb-NO" dirty="0"/>
              <a:t>Gode rolleforståelser mellom politikk, administrasjon og næringsliv</a:t>
            </a:r>
          </a:p>
          <a:p>
            <a:pPr lvl="2"/>
            <a:r>
              <a:rPr lang="nb-NO" dirty="0"/>
              <a:t>Bygge tillit og forutsigbarhet ovenfor hverandre</a:t>
            </a:r>
          </a:p>
          <a:p>
            <a:pPr lvl="2"/>
            <a:r>
              <a:rPr lang="nb-NO" dirty="0"/>
              <a:t>Jobbe med kontinuerlige forbedringer </a:t>
            </a:r>
            <a:r>
              <a:rPr lang="nb-NO" dirty="0" err="1"/>
              <a:t>ilag</a:t>
            </a:r>
            <a:endParaRPr lang="nb-NO" dirty="0"/>
          </a:p>
          <a:p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9957-B1F6-8742-8B0C-A91E9C37845A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13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NÆRINGSVENNLIG LONGYEARBYEN LOKALSTYRE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b="1" dirty="0" smtClean="0"/>
              <a:t>Forstudie</a:t>
            </a:r>
            <a:r>
              <a:rPr lang="nb-NO" dirty="0" smtClean="0"/>
              <a:t>: Næringsvennlig Longyearbyen lokalstyre (2021-2022)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0180B5-A38E-C128-E5B4-39B19EBD5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9D2627-BB57-4893-AE68-2285797AC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Næringsvennlig kommune og prosjektet Næringsvennlig Longyearbyen lokalstyre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Funn fra forstudien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Svalbardpolitiske rammer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Oppsummering og videre anbefalinger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7CDC5E-1F0D-DEE3-238C-4B439F926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F12D-8657-2242-9476-77F5199C66DD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B24E0C5-C339-07DD-C0F9-B553088F1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607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5DD70B-CD94-DDE3-25AE-1B28F5925B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Næringsvennlig kommune og </a:t>
            </a:r>
            <a:br>
              <a:rPr lang="nb-NO" dirty="0"/>
            </a:br>
            <a:r>
              <a:rPr lang="nb-NO" dirty="0"/>
              <a:t>prosjektet Næringsvennlig Longyearbyen lokalstyre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0F1B83E-5D36-FF3A-D993-C55C1CD0F0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381193-4006-3B4F-8E72-BD737838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3FBB-1194-8C41-B2DE-DCDB59221891}" type="datetime4">
              <a:rPr lang="nn-NO" smtClean="0"/>
              <a:pPr/>
              <a:t>1. april 2023</a:t>
            </a:fld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F5A975A-07F6-51AD-7C38-FEB8311DC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5A988-89D6-7A46-A9CD-DEB3E371A93B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2226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8967" y="34720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nb-NO" dirty="0"/>
              <a:t>Programmet Næringsvennlig kommune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nb-NO" sz="2400" dirty="0"/>
          </a:p>
          <a:p>
            <a:pPr>
              <a:lnSpc>
                <a:spcPct val="90000"/>
              </a:lnSpc>
            </a:pPr>
            <a:r>
              <a:rPr lang="nb-NO" sz="2400" dirty="0"/>
              <a:t>Næringsvennlig kommune er et verktøy for kommuner som vil styrke sin funksjon som tilrettelegger og samarbeidspartner for lokalt næringsliv.</a:t>
            </a:r>
          </a:p>
          <a:p>
            <a:pPr>
              <a:lnSpc>
                <a:spcPct val="90000"/>
              </a:lnSpc>
            </a:pPr>
            <a:endParaRPr lang="nb-NO" sz="2400" dirty="0"/>
          </a:p>
          <a:p>
            <a:pPr>
              <a:lnSpc>
                <a:spcPct val="90000"/>
              </a:lnSpc>
            </a:pPr>
            <a:r>
              <a:rPr lang="nb-NO" sz="2400" dirty="0"/>
              <a:t>Målet er å skape flere arbeidsplasser, økt lønnsomhet i bedriftene, samt styrke utviklingsevnen i næringslivet og kommunen. </a:t>
            </a:r>
          </a:p>
          <a:p>
            <a:pPr>
              <a:lnSpc>
                <a:spcPct val="90000"/>
              </a:lnSpc>
            </a:pPr>
            <a:endParaRPr lang="nb-NO" sz="2400" dirty="0"/>
          </a:p>
          <a:p>
            <a:pPr>
              <a:lnSpc>
                <a:spcPct val="90000"/>
              </a:lnSpc>
            </a:pPr>
            <a:r>
              <a:rPr lang="nb-NO" sz="2400" dirty="0" smtClean="0"/>
              <a:t>Kommunene </a:t>
            </a:r>
            <a:r>
              <a:rPr lang="nb-NO" sz="2400" dirty="0"/>
              <a:t>er eier og initiativtaker til prosjektet.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0CC6B888-D8D3-0A11-74B3-AF0FDBA3F9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52"/>
          <a:stretch/>
        </p:blipFill>
        <p:spPr>
          <a:xfrm>
            <a:off x="6997075" y="1600201"/>
            <a:ext cx="3785850" cy="4525963"/>
          </a:xfrm>
          <a:prstGeom prst="rect">
            <a:avLst/>
          </a:prstGeom>
          <a:noFill/>
        </p:spPr>
      </p:pic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9012293" y="6622822"/>
            <a:ext cx="1842992" cy="230832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64509957-B1F6-8742-8B0C-A91E9C37845A}" type="datetime4">
              <a:rPr lang="nn-NO" smtClean="0"/>
              <a:pPr>
                <a:spcAft>
                  <a:spcPts val="600"/>
                </a:spcAft>
              </a:pPr>
              <a:t>1. april 2023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441363" y="6622822"/>
            <a:ext cx="1411648" cy="230832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AF5A988-89D6-7A46-A9CD-DEB3E371A93B}" type="slidenum">
              <a:rPr lang="nb-NO" smtClean="0"/>
              <a:pPr>
                <a:spcAft>
                  <a:spcPts val="600"/>
                </a:spcAft>
              </a:pPr>
              <a:t>9</a:t>
            </a:fld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Longyearbyen hovdedfarg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0630"/>
      </a:accent1>
      <a:accent2>
        <a:srgbClr val="550E51"/>
      </a:accent2>
      <a:accent3>
        <a:srgbClr val="6C1869"/>
      </a:accent3>
      <a:accent4>
        <a:srgbClr val="80387B"/>
      </a:accent4>
      <a:accent5>
        <a:srgbClr val="8A5991"/>
      </a:accent5>
      <a:accent6>
        <a:srgbClr val="AF84AD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7ECE3DF1EAC63498F1F2A6E1F8AB8F0" ma:contentTypeVersion="2" ma:contentTypeDescription="Opprett et nytt dokument." ma:contentTypeScope="" ma:versionID="52602e5e36dfedb14b20412eba219f50">
  <xsd:schema xmlns:xsd="http://www.w3.org/2001/XMLSchema" xmlns:xs="http://www.w3.org/2001/XMLSchema" xmlns:p="http://schemas.microsoft.com/office/2006/metadata/properties" xmlns:ns2="f21324b3-f622-4d57-8cd6-dc69d3c93c75" targetNamespace="http://schemas.microsoft.com/office/2006/metadata/properties" ma:root="true" ma:fieldsID="ddd503040ffa115f5644c4af0666e50a" ns2:_="">
    <xsd:import namespace="f21324b3-f622-4d57-8cd6-dc69d3c93c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324b3-f622-4d57-8cd6-dc69d3c93c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A10811-5F1D-4F43-B8CB-24E215265F4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f21324b3-f622-4d57-8cd6-dc69d3c93c7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17F726-71C7-45A7-9EF1-1D217B6D4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1324b3-f622-4d57-8cd6-dc69d3c93c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B2AB2D-A676-4844-8327-CE67CE1479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longyearbyen_mal</Template>
  <TotalTime>1666</TotalTime>
  <Words>2347</Words>
  <Application>Microsoft Office PowerPoint</Application>
  <PresentationFormat>Widescreen</PresentationFormat>
  <Paragraphs>334</Paragraphs>
  <Slides>37</Slides>
  <Notes>2</Notes>
  <HiddenSlides>1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Office-tema</vt:lpstr>
      <vt:lpstr>STRATEGISK NÆRINGSUTVIKLING – LONGYEARBYEN </vt:lpstr>
      <vt:lpstr>Behov pr. mars 2023</vt:lpstr>
      <vt:lpstr>Hva ønsker LL å oppnå (næringsutvikling) </vt:lpstr>
      <vt:lpstr>Hvordan gjennomføres prosessen?</vt:lpstr>
      <vt:lpstr>Hvorfor er strategisk næringsutvikling i Longyearbyen viktig? </vt:lpstr>
      <vt:lpstr>NÆRINGSVENNLIG LONGYEARBYEN LOKALSTYRE</vt:lpstr>
      <vt:lpstr>Agenda</vt:lpstr>
      <vt:lpstr>Næringsvennlig kommune og  prosjektet Næringsvennlig Longyearbyen lokalstyre</vt:lpstr>
      <vt:lpstr>Programmet Næringsvennlig kommune</vt:lpstr>
      <vt:lpstr>Gjennomføring av Næringsvennlig kommune</vt:lpstr>
      <vt:lpstr>Effektmål og resultatmål prosjekt  Næringsvennlig Longyearbyen lokalstyre</vt:lpstr>
      <vt:lpstr>Prosjektet Næringsvennlig Longyearbyen lokalstyre</vt:lpstr>
      <vt:lpstr>Prosjektet omfatter tre typer oppgaver som lokalstyret har i dag</vt:lpstr>
      <vt:lpstr>Tidsplan for gjennomføring av prosjektet</vt:lpstr>
      <vt:lpstr>Funn fra forstudien</vt:lpstr>
      <vt:lpstr>Hovedfunn</vt:lpstr>
      <vt:lpstr>Totalscore næringsvennlighet  Longyearbyen lokalstyre</vt:lpstr>
      <vt:lpstr>PowerPoint-presentasjon</vt:lpstr>
      <vt:lpstr>Forbedringsområder</vt:lpstr>
      <vt:lpstr>Forbedringsområde 1:  Revidering av planverk, spesielt strategisk næringsplan</vt:lpstr>
      <vt:lpstr>Forbedringsområde 2:  Styrke kommunikasjon, kunnskap og samhandling </vt:lpstr>
      <vt:lpstr>Forbedringsområde 3:  Boligsituasjonen/bolyst</vt:lpstr>
      <vt:lpstr>Forbedringsområde 4:  Interne forbedringsområder i Longyearbyen lokalstyre</vt:lpstr>
      <vt:lpstr>Ambisjoner og mål</vt:lpstr>
      <vt:lpstr>Svalbardpolitiske rammer</vt:lpstr>
      <vt:lpstr>PowerPoint-presentasjon</vt:lpstr>
      <vt:lpstr>Oppsummering og videre anbefalinger</vt:lpstr>
      <vt:lpstr>Oppsummering</vt:lpstr>
      <vt:lpstr>Videre anbefaling omstillingsarbeid</vt:lpstr>
      <vt:lpstr>Økonomiske rammer</vt:lpstr>
      <vt:lpstr>NÆRINGSVENNLIG LONGYEARBYEN LOKALSTYRE</vt:lpstr>
      <vt:lpstr>Plan forprosjekt – næringsvennlig Longyearbyen lokalstyre</vt:lpstr>
      <vt:lpstr>Strategisk næringsplan (Rammer &amp; ressurser)</vt:lpstr>
      <vt:lpstr>Prosess – Strategisk næringsplan </vt:lpstr>
      <vt:lpstr>Interne forbedringsområder (Rammer &amp; ressurser)</vt:lpstr>
      <vt:lpstr>PowerPoint-presentasjon</vt:lpstr>
      <vt:lpstr>Takk for meg  </vt:lpstr>
    </vt:vector>
  </TitlesOfParts>
  <Company>Longyearbyen Lokalstyre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Kvernmo, Lennarth</dc:creator>
  <cp:lastModifiedBy>Kvernmo, Lennarth</cp:lastModifiedBy>
  <cp:revision>13</cp:revision>
  <dcterms:created xsi:type="dcterms:W3CDTF">2023-02-10T13:23:28Z</dcterms:created>
  <dcterms:modified xsi:type="dcterms:W3CDTF">2023-04-01T17:08:46Z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0x01010007ECE3DF1EAC63498F1F2A6E1F8AB8F0</vt:lpwstr>
  </property>
</Properties>
</file>